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9D273-A224-4C42-B687-1BD852457F7B}" type="datetimeFigureOut">
              <a:rPr lang="tr-TR" smtClean="0"/>
              <a:t>03.03.2020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58082-7B16-4C33-8AB2-CD7ABCB9A113}" type="slidenum">
              <a:rPr lang="tr-TR" smtClean="0"/>
              <a:t>‹#›</a:t>
            </a:fld>
            <a:endParaRPr lang="tr-TR"/>
          </a:p>
        </p:txBody>
      </p:sp>
    </p:spTree>
    <p:extLst>
      <p:ext uri="{BB962C8B-B14F-4D97-AF65-F5344CB8AC3E}">
        <p14:creationId xmlns:p14="http://schemas.microsoft.com/office/powerpoint/2010/main" val="341931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D8A17F0-C640-4587-9ADE-FC4CA7E7B41D}" type="slidenum">
              <a:rPr lang="tr-TR" smtClean="0">
                <a:solidFill>
                  <a:prstClr val="black"/>
                </a:solidFill>
              </a:rPr>
              <a:pPr/>
              <a:t>1</a:t>
            </a:fld>
            <a:endParaRPr lang="tr-TR" smtClean="0">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682F99E-DFC2-4F75-9CDD-350F5C59B2B0}" type="slidenum">
              <a:rPr lang="tr-TR" smtClean="0">
                <a:solidFill>
                  <a:prstClr val="black"/>
                </a:solidFill>
              </a:rPr>
              <a:pPr/>
              <a:t>6</a:t>
            </a:fld>
            <a:endParaRPr lang="tr-TR" smtClean="0">
              <a:solidFill>
                <a:prstClr val="black"/>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0F07F70-DA6B-4EA2-A2BF-AB08B2660D22}" type="slidenum">
              <a:rPr lang="tr-TR" smtClean="0">
                <a:solidFill>
                  <a:prstClr val="black"/>
                </a:solidFill>
              </a:rPr>
              <a:pPr/>
              <a:t>47</a:t>
            </a:fld>
            <a:endParaRPr lang="tr-TR" smtClean="0">
              <a:solidFill>
                <a:prstClr val="black"/>
              </a:solidFill>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050B656-D007-4C41-A17A-CAA73BA7A966}" type="slidenum">
              <a:rPr lang="tr-TR" smtClean="0">
                <a:solidFill>
                  <a:prstClr val="black"/>
                </a:solidFill>
              </a:rPr>
              <a:pPr/>
              <a:t>48</a:t>
            </a:fld>
            <a:endParaRPr lang="tr-TR" smtClean="0">
              <a:solidFill>
                <a:prstClr val="black"/>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085FD17E-4CDB-4DAE-A304-B3F0CEBFF6D8}" type="slidenum">
              <a:rPr lang="tr-TR" smtClean="0">
                <a:solidFill>
                  <a:prstClr val="black"/>
                </a:solidFill>
              </a:rPr>
              <a:pPr/>
              <a:t>49</a:t>
            </a:fld>
            <a:endParaRPr lang="tr-TR" smtClean="0">
              <a:solidFill>
                <a:prstClr val="black"/>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D82FCE8-C196-46D2-85EB-419F90D866B8}" type="slidenum">
              <a:rPr lang="tr-TR" smtClean="0">
                <a:solidFill>
                  <a:prstClr val="black"/>
                </a:solidFill>
              </a:rPr>
              <a:pPr/>
              <a:t>50</a:t>
            </a:fld>
            <a:endParaRPr lang="tr-TR" smtClean="0">
              <a:solidFill>
                <a:prstClr val="black"/>
              </a:solidFill>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0D88121-0789-416E-AB83-A420CF1F6F03}" type="slidenum">
              <a:rPr lang="tr-TR" smtClean="0">
                <a:solidFill>
                  <a:prstClr val="black"/>
                </a:solidFill>
              </a:rPr>
              <a:pPr/>
              <a:t>51</a:t>
            </a:fld>
            <a:endParaRPr lang="tr-TR" smtClean="0">
              <a:solidFill>
                <a:prstClr val="black"/>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1EF5A39-D996-4C1D-B663-84FCD9FE1804}" type="slidenum">
              <a:rPr lang="tr-TR" smtClean="0">
                <a:solidFill>
                  <a:prstClr val="black"/>
                </a:solidFill>
              </a:rPr>
              <a:pPr/>
              <a:t>52</a:t>
            </a:fld>
            <a:endParaRPr lang="tr-TR" smtClean="0">
              <a:solidFill>
                <a:prstClr val="black"/>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2F121BD-A5DB-4DE2-B6D3-AA8A696DADB3}" type="slidenum">
              <a:rPr lang="tr-TR" smtClean="0">
                <a:solidFill>
                  <a:prstClr val="black"/>
                </a:solidFill>
              </a:rPr>
              <a:pPr/>
              <a:t>53</a:t>
            </a:fld>
            <a:endParaRPr lang="tr-TR" smtClean="0">
              <a:solidFill>
                <a:prstClr val="black"/>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A0C9ED71-064A-42C6-87E4-D2AA69943253}" type="slidenum">
              <a:rPr lang="tr-TR" smtClean="0">
                <a:solidFill>
                  <a:prstClr val="black"/>
                </a:solidFill>
              </a:rPr>
              <a:pPr/>
              <a:t>54</a:t>
            </a:fld>
            <a:endParaRPr lang="tr-TR" smtClean="0">
              <a:solidFill>
                <a:prstClr val="black"/>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7A24205-FEB6-4B9F-8D7F-C84CC5878647}" type="slidenum">
              <a:rPr lang="tr-TR" smtClean="0">
                <a:solidFill>
                  <a:prstClr val="black"/>
                </a:solidFill>
              </a:rPr>
              <a:pPr/>
              <a:t>55</a:t>
            </a:fld>
            <a:endParaRPr lang="tr-TR" smtClean="0">
              <a:solidFill>
                <a:prstClr val="black"/>
              </a:solidFill>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A3EBB668-938A-4152-B417-12C2DA69C108}" type="slidenum">
              <a:rPr lang="tr-TR" smtClean="0">
                <a:solidFill>
                  <a:prstClr val="black"/>
                </a:solidFill>
              </a:rPr>
              <a:pPr/>
              <a:t>56</a:t>
            </a:fld>
            <a:endParaRPr lang="tr-TR" smtClean="0">
              <a:solidFill>
                <a:prstClr val="black"/>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A8DBFB-26F9-4BA4-82AA-49C52C82E75D}" type="slidenum">
              <a:rPr lang="tr-TR" smtClean="0">
                <a:solidFill>
                  <a:prstClr val="black"/>
                </a:solidFill>
              </a:rPr>
              <a:pPr/>
              <a:t>57</a:t>
            </a:fld>
            <a:endParaRPr lang="tr-TR" smtClean="0">
              <a:solidFill>
                <a:prstClr val="black"/>
              </a:solidFill>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8" name="27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17" name="16 Altbilgi Yer Tutucusu"/>
          <p:cNvSpPr>
            <a:spLocks noGrp="1"/>
          </p:cNvSpPr>
          <p:nvPr>
            <p:ph type="ftr" sz="quarter" idx="11"/>
          </p:nvPr>
        </p:nvSpPr>
        <p:spPr/>
        <p:txBody>
          <a:bodyPr/>
          <a:lstStyle>
            <a:extLst/>
          </a:lstStyle>
          <a:p>
            <a:endParaRPr lang="tr-TR">
              <a:solidFill>
                <a:srgbClr val="D6ECFF"/>
              </a:solidFill>
            </a:endParaRPr>
          </a:p>
        </p:txBody>
      </p:sp>
      <p:sp>
        <p:nvSpPr>
          <p:cNvPr id="29" name="28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32" name="31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9" name="38 Dikdörtgen"/>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0" name="39 Dikdörtgen"/>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1" name="40 Dikdörtgen"/>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42" name="41 Dikdörtgen"/>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8" name="7 Başlık"/>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tr-TR" smtClean="0"/>
              <a:t>Asıl başlık stili için tıklatın</a:t>
            </a:r>
            <a:endParaRPr kumimoji="0" lang="en-US"/>
          </a:p>
        </p:txBody>
      </p:sp>
      <p:sp>
        <p:nvSpPr>
          <p:cNvPr id="9" name="8 Alt Başlık"/>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56" name="55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5" name="64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6" name="65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7" name="66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1797927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155137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14" name="13 Serbest Form"/>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5" name="14 Serbest Form"/>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3" name="12 Serbest Form"/>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6" name="15 Serbest Form"/>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7" name="16 Serbest Form"/>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8" name="17 Serbest Form"/>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9" name="18 Serbest Form"/>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0" name="19 Serbest Form"/>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1" name="20 Serbest Form"/>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2" name="21 Serbest Form"/>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3" name="22 Serbest Form"/>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4" name="23 Serbest Form"/>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5" name="24 Serbest Form"/>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6" name="25 Serbest Form"/>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7" name="26 Serbest Form"/>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3" name="2 Metin Yer Tutucusu"/>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7" name="6 Dikdörtgen"/>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tr-TR" smtClean="0"/>
              <a:t>Asıl başlık stili için tıklatın</a:t>
            </a:r>
            <a:endParaRPr kumimoji="0" lang="en-US"/>
          </a:p>
        </p:txBody>
      </p:sp>
      <p:sp>
        <p:nvSpPr>
          <p:cNvPr id="8" name="7 Dikdörtgen"/>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8 Dikdörtgen"/>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0" name="9 Dikdörtgen"/>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Dikdörtgen"/>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11 Dikdörtgen"/>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1401561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2064"/>
            <a:ext cx="8229600" cy="9144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489926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5" name="24 Dikdörtgen"/>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504824" y="512064"/>
            <a:ext cx="7772400" cy="914400"/>
          </a:xfrm>
        </p:spPr>
        <p:txBody>
          <a:bodyPr anchor="t"/>
          <a:lstStyle>
            <a:lvl1pPr>
              <a:defRPr sz="400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8" name="7 Altbilgi Yer Tutucusu"/>
          <p:cNvSpPr>
            <a:spLocks noGrp="1"/>
          </p:cNvSpPr>
          <p:nvPr>
            <p:ph type="ftr" sz="quarter" idx="11"/>
          </p:nvPr>
        </p:nvSpPr>
        <p:spPr/>
        <p:txBody>
          <a:bodyPr/>
          <a:lstStyle>
            <a:extLst/>
          </a:lstStyle>
          <a:p>
            <a:endParaRPr lang="tr-TR">
              <a:solidFill>
                <a:srgbClr val="D6ECFF"/>
              </a:solidFill>
            </a:endParaRP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16" name="15 Dikdörtgen"/>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7" name="16 Dikdörtgen"/>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8" name="17 Dikdörtgen"/>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9" name="18 Dikdörtgen"/>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0" name="19 Dikdörtgen"/>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1" name="20 Dikdörtgen"/>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21 Dikdörtgen"/>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9" name="28 Dikdörtgen"/>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30" name="29 Dikdörtgen"/>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1103966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2064"/>
            <a:ext cx="7772400" cy="914400"/>
          </a:xfrm>
        </p:spPr>
        <p:txBody>
          <a:bodyPr/>
          <a:lstStyle>
            <a:lvl1pPr>
              <a:defRPr sz="4000" cap="none" baseline="0"/>
            </a:lvl1pPr>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4" name="3 Altbilgi Yer Tutucusu"/>
          <p:cNvSpPr>
            <a:spLocks noGrp="1"/>
          </p:cNvSpPr>
          <p:nvPr>
            <p:ph type="ftr" sz="quarter" idx="11"/>
          </p:nvPr>
        </p:nvSpPr>
        <p:spPr/>
        <p:txBody>
          <a:bodyPr/>
          <a:lstStyle>
            <a:extLst/>
          </a:lstStyle>
          <a:p>
            <a:endParaRPr lang="tr-TR">
              <a:solidFill>
                <a:srgbClr val="D6ECFF"/>
              </a:solidFill>
            </a:endParaRP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1245150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3" name="2 Altbilgi Yer Tutucusu"/>
          <p:cNvSpPr>
            <a:spLocks noGrp="1"/>
          </p:cNvSpPr>
          <p:nvPr>
            <p:ph type="ftr" sz="quarter" idx="11"/>
          </p:nvPr>
        </p:nvSpPr>
        <p:spPr/>
        <p:txBody>
          <a:bodyPr/>
          <a:lstStyle>
            <a:extLst/>
          </a:lstStyle>
          <a:p>
            <a:endParaRPr lang="tr-TR">
              <a:solidFill>
                <a:srgbClr val="D6ECFF"/>
              </a:solidFill>
            </a:endParaRP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43111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273050"/>
            <a:ext cx="8229600" cy="1162050"/>
          </a:xfrm>
        </p:spPr>
        <p:txBody>
          <a:bodyPr anchor="ctr"/>
          <a:lstStyle>
            <a:lvl1pPr algn="l">
              <a:buNone/>
              <a:defRPr sz="3600" b="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759927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7 Dikdörtgen"/>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cxnSp>
        <p:nvCxnSpPr>
          <p:cNvPr id="9" name="8 Düz Bağlayıcı"/>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
          <p:cNvGrpSpPr/>
          <p:nvPr/>
        </p:nvGrpSpPr>
        <p:grpSpPr>
          <a:xfrm rot="5400000">
            <a:off x="8514581" y="1219200"/>
            <a:ext cx="132763" cy="128466"/>
            <a:chOff x="6668087" y="1297746"/>
            <a:chExt cx="161840" cy="156602"/>
          </a:xfrm>
        </p:grpSpPr>
        <p:cxnSp>
          <p:nvCxnSpPr>
            <p:cNvPr id="15" name="14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Başlık"/>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tr-TR" smtClean="0"/>
              <a:t>Resim eklemek için simgeyi tıklatın</a:t>
            </a:r>
            <a:endParaRPr kumimoji="0" lang="en-US"/>
          </a:p>
        </p:txBody>
      </p:sp>
      <p:sp>
        <p:nvSpPr>
          <p:cNvPr id="4" name="3 Metin Yer Tutucusu"/>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grpSp>
        <p:nvGrpSpPr>
          <p:cNvPr id="14" name="13 Grup"/>
          <p:cNvGrpSpPr/>
          <p:nvPr/>
        </p:nvGrpSpPr>
        <p:grpSpPr>
          <a:xfrm rot="5400000">
            <a:off x="8666981" y="1371600"/>
            <a:ext cx="132763" cy="128466"/>
            <a:chOff x="6668087" y="1297746"/>
            <a:chExt cx="161840" cy="156602"/>
          </a:xfrm>
        </p:grpSpPr>
        <p:cxnSp>
          <p:nvCxnSpPr>
            <p:cNvPr id="11" name="10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
          <p:cNvGrpSpPr/>
          <p:nvPr/>
        </p:nvGrpSpPr>
        <p:grpSpPr>
          <a:xfrm rot="5400000">
            <a:off x="8320088" y="1474763"/>
            <a:ext cx="132763" cy="128466"/>
            <a:chOff x="6668087" y="1297746"/>
            <a:chExt cx="161840" cy="156602"/>
          </a:xfrm>
        </p:grpSpPr>
        <p:cxnSp>
          <p:nvCxnSpPr>
            <p:cNvPr id="19" name="18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Veri Yer Tutucusu"/>
          <p:cNvSpPr>
            <a:spLocks noGrp="1"/>
          </p:cNvSpPr>
          <p:nvPr>
            <p:ph type="dt" sz="half" idx="10"/>
          </p:nvPr>
        </p:nvSpPr>
        <p:spPr>
          <a:xfrm>
            <a:off x="6477000" y="55499"/>
            <a:ext cx="2133600" cy="365125"/>
          </a:xfrm>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a:xfrm>
            <a:off x="914400" y="55499"/>
            <a:ext cx="5562600" cy="365125"/>
          </a:xfrm>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a:xfrm>
            <a:off x="8610600" y="55499"/>
            <a:ext cx="457200" cy="365125"/>
          </a:xfrm>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42626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072879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981200" cy="5851525"/>
          </a:xfrm>
        </p:spPr>
        <p:txBody>
          <a:bodyPr vert="eaVert" anchor="ct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274639"/>
            <a:ext cx="58674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1396571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D6EC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D6EC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149779-A2C1-45CF-845A-F511784C7D13}" type="slidenum">
              <a:rPr lang="tr-TR">
                <a:solidFill>
                  <a:srgbClr val="D6ECFF"/>
                </a:solidFill>
              </a:rPr>
              <a:pPr>
                <a:defRPr/>
              </a:pPr>
              <a:t>‹#›</a:t>
            </a:fld>
            <a:endParaRPr lang="tr-TR">
              <a:solidFill>
                <a:srgbClr val="D6ECFF"/>
              </a:solidFill>
            </a:endParaRPr>
          </a:p>
        </p:txBody>
      </p:sp>
    </p:spTree>
    <p:extLst>
      <p:ext uri="{BB962C8B-B14F-4D97-AF65-F5344CB8AC3E}">
        <p14:creationId xmlns:p14="http://schemas.microsoft.com/office/powerpoint/2010/main" val="2039236732"/>
      </p:ext>
    </p:extLst>
  </p:cSld>
  <p:clrMapOvr>
    <a:masterClrMapping/>
  </p:clrMapOvr>
  <p:transition>
    <p:cu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cSld name="Başlık, Küçük Resim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2819400" y="609600"/>
            <a:ext cx="6096000" cy="1143000"/>
          </a:xfrm>
        </p:spPr>
        <p:txBody>
          <a:bodyPr/>
          <a:lstStyle/>
          <a:p>
            <a:r>
              <a:rPr lang="tr-TR" smtClean="0"/>
              <a:t>Asıl başlık stili için tıklatın</a:t>
            </a:r>
            <a:endParaRPr lang="tr-TR"/>
          </a:p>
        </p:txBody>
      </p:sp>
      <p:sp>
        <p:nvSpPr>
          <p:cNvPr id="3" name="2 Küçük Resim Yer Tutucusu"/>
          <p:cNvSpPr>
            <a:spLocks noGrp="1"/>
          </p:cNvSpPr>
          <p:nvPr>
            <p:ph type="clipArt" sz="half" idx="1"/>
          </p:nvPr>
        </p:nvSpPr>
        <p:spPr>
          <a:xfrm>
            <a:off x="2819400" y="1981200"/>
            <a:ext cx="2971800" cy="4114800"/>
          </a:xfrm>
        </p:spPr>
        <p:txBody>
          <a:bodyPr/>
          <a:lstStyle/>
          <a:p>
            <a:pPr lvl="0"/>
            <a:endParaRPr lang="tr-TR" noProof="0" smtClean="0"/>
          </a:p>
        </p:txBody>
      </p:sp>
      <p:sp>
        <p:nvSpPr>
          <p:cNvPr id="4" name="3 Metin Yer Tutucusu"/>
          <p:cNvSpPr>
            <a:spLocks noGrp="1"/>
          </p:cNvSpPr>
          <p:nvPr>
            <p:ph type="body" sz="half" idx="2"/>
          </p:nvPr>
        </p:nvSpPr>
        <p:spPr>
          <a:xfrm>
            <a:off x="5943600" y="1981200"/>
            <a:ext cx="29718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dt" sz="half" idx="10"/>
          </p:nvPr>
        </p:nvSpPr>
        <p:spPr>
          <a:ln/>
        </p:spPr>
        <p:txBody>
          <a:bodyPr/>
          <a:lstStyle>
            <a:lvl1pPr>
              <a:defRPr/>
            </a:lvl1pPr>
          </a:lstStyle>
          <a:p>
            <a:pPr>
              <a:defRPr/>
            </a:pPr>
            <a:endParaRPr lang="tr-TR">
              <a:solidFill>
                <a:srgbClr val="D6ECFF"/>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tr-TR">
              <a:solidFill>
                <a:srgbClr val="D6ECFF"/>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E544278D-3409-4C08-88AB-B95F9E017B9C}" type="slidenum">
              <a:rPr lang="tr-TR">
                <a:solidFill>
                  <a:srgbClr val="D6ECFF"/>
                </a:solidFill>
              </a:rPr>
              <a:pPr>
                <a:defRPr/>
              </a:pPr>
              <a:t>‹#›</a:t>
            </a:fld>
            <a:endParaRPr lang="tr-TR">
              <a:solidFill>
                <a:srgbClr val="D6ECFF"/>
              </a:solidFill>
            </a:endParaRPr>
          </a:p>
        </p:txBody>
      </p:sp>
    </p:spTree>
    <p:extLst>
      <p:ext uri="{BB962C8B-B14F-4D97-AF65-F5344CB8AC3E}">
        <p14:creationId xmlns:p14="http://schemas.microsoft.com/office/powerpoint/2010/main" val="63594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7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9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11 Dikdörtgen"/>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5" name="14 Dikdörtgen"/>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6" name="15 Dikdörtgen"/>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7" name="16 Dikdörtgen"/>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21 Başlık Yer Tutucusu"/>
          <p:cNvSpPr>
            <a:spLocks noGrp="1"/>
          </p:cNvSpPr>
          <p:nvPr>
            <p:ph type="title"/>
          </p:nvPr>
        </p:nvSpPr>
        <p:spPr>
          <a:xfrm>
            <a:off x="914400" y="512064"/>
            <a:ext cx="7772400" cy="914400"/>
          </a:xfrm>
          <a:prstGeom prst="rect">
            <a:avLst/>
          </a:prstGeom>
        </p:spPr>
        <p:txBody>
          <a:bodyPr vert="horz" anchor="t">
            <a:noAutofit/>
          </a:bodyPr>
          <a:lstStyle>
            <a:extLst/>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3" name="2 Altbilgi Yer Tutucusu"/>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tr-TR">
              <a:solidFill>
                <a:srgbClr val="D6ECFF"/>
              </a:solidFill>
            </a:endParaRPr>
          </a:p>
        </p:txBody>
      </p:sp>
      <p:sp>
        <p:nvSpPr>
          <p:cNvPr id="23" name="22 Slayt Numarası Yer Tutucusu"/>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5466820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750888" y="1700213"/>
            <a:ext cx="7340600" cy="1800225"/>
          </a:xfrm>
        </p:spPr>
        <p:txBody>
          <a:bodyPr/>
          <a:lstStyle/>
          <a:p>
            <a:pPr algn="ctr" eaLnBrk="1" fontAlgn="auto" hangingPunct="1">
              <a:spcAft>
                <a:spcPts val="0"/>
              </a:spcAft>
              <a:defRPr/>
            </a:pPr>
            <a:r>
              <a:rPr lang="tr-TR" sz="5400" b="1" dirty="0" smtClean="0">
                <a:solidFill>
                  <a:srgbClr val="002060"/>
                </a:solidFill>
                <a:latin typeface="Comic Sans MS" pitchFamily="66" charset="0"/>
              </a:rPr>
              <a:t>HEKİMİN HUKUKİ SORUMLULUĞU</a:t>
            </a:r>
            <a:endParaRPr lang="tr-TR" b="1" dirty="0" smtClean="0">
              <a:solidFill>
                <a:srgbClr val="002060"/>
              </a:solidFill>
              <a:latin typeface="Comic Sans MS" pitchFamily="66" charset="0"/>
            </a:endParaRPr>
          </a:p>
        </p:txBody>
      </p:sp>
      <p:sp>
        <p:nvSpPr>
          <p:cNvPr id="4" name="3 Alt Başlık"/>
          <p:cNvSpPr>
            <a:spLocks noGrp="1"/>
          </p:cNvSpPr>
          <p:nvPr>
            <p:ph type="subTitle" idx="1"/>
          </p:nvPr>
        </p:nvSpPr>
        <p:spPr/>
        <p:txBody>
          <a:bodyPr/>
          <a:lstStyle/>
          <a:p>
            <a:endParaRPr lang="tr-TR"/>
          </a:p>
        </p:txBody>
      </p:sp>
    </p:spTree>
    <p:extLst>
      <p:ext uri="{BB962C8B-B14F-4D97-AF65-F5344CB8AC3E}">
        <p14:creationId xmlns:p14="http://schemas.microsoft.com/office/powerpoint/2010/main" val="40448369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4213" y="981075"/>
            <a:ext cx="7531100" cy="1733550"/>
          </a:xfrm>
        </p:spPr>
        <p:txBody>
          <a:bodyPr/>
          <a:lstStyle/>
          <a:p>
            <a:pPr>
              <a:defRPr/>
            </a:pPr>
            <a:r>
              <a:rPr lang="tr-TR" b="1" u="sng" dirty="0" smtClean="0">
                <a:solidFill>
                  <a:srgbClr val="0000FF"/>
                </a:solidFill>
                <a:effectLst>
                  <a:outerShdw blurRad="38100" dist="38100" dir="2700000" algn="tl">
                    <a:srgbClr val="000000"/>
                  </a:outerShdw>
                </a:effectLst>
                <a:latin typeface="Comic Sans MS" pitchFamily="66" charset="0"/>
              </a:rPr>
              <a:t>Mesleki Uygulamalardan Doğan Sorumluluklar</a:t>
            </a:r>
          </a:p>
        </p:txBody>
      </p:sp>
      <p:sp>
        <p:nvSpPr>
          <p:cNvPr id="19459" name="Rectangle 3"/>
          <p:cNvSpPr>
            <a:spLocks noGrp="1" noChangeArrowheads="1"/>
          </p:cNvSpPr>
          <p:nvPr>
            <p:ph type="body" idx="1"/>
          </p:nvPr>
        </p:nvSpPr>
        <p:spPr>
          <a:xfrm>
            <a:off x="539750" y="2928938"/>
            <a:ext cx="8104188" cy="3462337"/>
          </a:xfrm>
        </p:spPr>
        <p:txBody>
          <a:bodyPr/>
          <a:lstStyle/>
          <a:p>
            <a:endParaRPr lang="tr-TR" smtClean="0"/>
          </a:p>
        </p:txBody>
      </p:sp>
      <p:pic>
        <p:nvPicPr>
          <p:cNvPr id="19460" name="Picture 2" descr="C:\Documents and Settings\Dr. Sermet\Desktop\imagesCAYHYIW1.jpg"/>
          <p:cNvPicPr>
            <a:picLocks noChangeAspect="1" noChangeArrowheads="1"/>
          </p:cNvPicPr>
          <p:nvPr/>
        </p:nvPicPr>
        <p:blipFill>
          <a:blip r:embed="rId2" cstate="print"/>
          <a:srcRect/>
          <a:stretch>
            <a:fillRect/>
          </a:stretch>
        </p:blipFill>
        <p:spPr bwMode="auto">
          <a:xfrm>
            <a:off x="2857500" y="2817813"/>
            <a:ext cx="2794000" cy="3529012"/>
          </a:xfrm>
          <a:prstGeom prst="rect">
            <a:avLst/>
          </a:prstGeom>
          <a:noFill/>
          <a:ln w="9525">
            <a:solidFill>
              <a:schemeClr val="accent1"/>
            </a:solidFill>
            <a:miter lim="800000"/>
            <a:headEnd/>
            <a:tailEnd/>
          </a:ln>
        </p:spPr>
      </p:pic>
    </p:spTree>
    <p:extLst>
      <p:ext uri="{BB962C8B-B14F-4D97-AF65-F5344CB8AC3E}">
        <p14:creationId xmlns:p14="http://schemas.microsoft.com/office/powerpoint/2010/main" val="376407241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2555875" y="620713"/>
            <a:ext cx="5689600" cy="1368425"/>
          </a:xfrm>
          <a:solidFill>
            <a:srgbClr val="0000CC"/>
          </a:solidFill>
        </p:spPr>
        <p:txBody>
          <a:bodyPr/>
          <a:lstStyle/>
          <a:p>
            <a:pPr algn="ctr" eaLnBrk="1" hangingPunct="1">
              <a:lnSpc>
                <a:spcPct val="95000"/>
              </a:lnSpc>
            </a:pPr>
            <a:r>
              <a:rPr lang="tr-TR" sz="3600" b="0" smtClean="0">
                <a:solidFill>
                  <a:srgbClr val="FFFF66"/>
                </a:solidFill>
              </a:rPr>
              <a:t>Yasalar Karşısında</a:t>
            </a:r>
            <a:br>
              <a:rPr lang="tr-TR" sz="3600" b="0" smtClean="0">
                <a:solidFill>
                  <a:srgbClr val="FFFF66"/>
                </a:solidFill>
              </a:rPr>
            </a:br>
            <a:r>
              <a:rPr lang="tr-TR" sz="3600" b="0" smtClean="0">
                <a:solidFill>
                  <a:srgbClr val="FFFF66"/>
                </a:solidFill>
              </a:rPr>
              <a:t>Hekimin Sorumlulukları</a:t>
            </a:r>
            <a:r>
              <a:rPr lang="tr-TR" b="0" smtClean="0">
                <a:solidFill>
                  <a:srgbClr val="FFFF66"/>
                </a:solidFill>
              </a:rPr>
              <a:t>    </a:t>
            </a:r>
          </a:p>
        </p:txBody>
      </p:sp>
      <p:sp>
        <p:nvSpPr>
          <p:cNvPr id="1028" name="Rectangle 3"/>
          <p:cNvSpPr>
            <a:spLocks noGrp="1" noChangeArrowheads="1"/>
          </p:cNvSpPr>
          <p:nvPr>
            <p:ph type="body" idx="1"/>
          </p:nvPr>
        </p:nvSpPr>
        <p:spPr>
          <a:xfrm>
            <a:off x="3635375" y="3141663"/>
            <a:ext cx="5232400" cy="2782887"/>
          </a:xfrm>
        </p:spPr>
        <p:txBody>
          <a:bodyPr>
            <a:normAutofit fontScale="92500" lnSpcReduction="10000"/>
          </a:bodyPr>
          <a:lstStyle/>
          <a:p>
            <a:pPr eaLnBrk="1" hangingPunct="1">
              <a:lnSpc>
                <a:spcPct val="110000"/>
              </a:lnSpc>
              <a:spcBef>
                <a:spcPct val="30000"/>
              </a:spcBef>
              <a:buClr>
                <a:srgbClr val="FF0000"/>
              </a:buClr>
              <a:buSzPct val="125000"/>
              <a:buFont typeface="Wingdings" pitchFamily="2" charset="2"/>
              <a:buChar char="ü"/>
            </a:pPr>
            <a:r>
              <a:rPr lang="tr-TR" b="1" smtClean="0">
                <a:solidFill>
                  <a:srgbClr val="FFFFCC"/>
                </a:solidFill>
                <a:latin typeface="Comic Sans MS" pitchFamily="66" charset="0"/>
              </a:rPr>
              <a:t>Mesleki sorumluluk</a:t>
            </a:r>
          </a:p>
          <a:p>
            <a:pPr eaLnBrk="1" hangingPunct="1">
              <a:lnSpc>
                <a:spcPct val="110000"/>
              </a:lnSpc>
              <a:spcBef>
                <a:spcPct val="30000"/>
              </a:spcBef>
              <a:buClr>
                <a:srgbClr val="FF0000"/>
              </a:buClr>
              <a:buSzPct val="125000"/>
              <a:buFont typeface="Wingdings" pitchFamily="2" charset="2"/>
              <a:buChar char="ü"/>
            </a:pPr>
            <a:r>
              <a:rPr lang="tr-TR" b="1" smtClean="0">
                <a:solidFill>
                  <a:srgbClr val="FFFFCC"/>
                </a:solidFill>
                <a:latin typeface="Comic Sans MS" pitchFamily="66" charset="0"/>
              </a:rPr>
              <a:t>İdari sorumluluk</a:t>
            </a:r>
          </a:p>
          <a:p>
            <a:pPr eaLnBrk="1" hangingPunct="1">
              <a:lnSpc>
                <a:spcPct val="110000"/>
              </a:lnSpc>
              <a:spcBef>
                <a:spcPct val="30000"/>
              </a:spcBef>
              <a:buClr>
                <a:srgbClr val="FF0000"/>
              </a:buClr>
              <a:buSzPct val="125000"/>
              <a:buFont typeface="Wingdings" pitchFamily="2" charset="2"/>
              <a:buChar char="ü"/>
            </a:pPr>
            <a:r>
              <a:rPr lang="tr-TR" b="1" smtClean="0">
                <a:solidFill>
                  <a:srgbClr val="FFFFCC"/>
                </a:solidFill>
                <a:latin typeface="Comic Sans MS" pitchFamily="66" charset="0"/>
              </a:rPr>
              <a:t>Cezai sorumluluk</a:t>
            </a:r>
          </a:p>
          <a:p>
            <a:pPr eaLnBrk="1" hangingPunct="1">
              <a:lnSpc>
                <a:spcPct val="110000"/>
              </a:lnSpc>
              <a:spcBef>
                <a:spcPct val="30000"/>
              </a:spcBef>
              <a:buClr>
                <a:srgbClr val="FF0000"/>
              </a:buClr>
              <a:buSzPct val="125000"/>
              <a:buFont typeface="Wingdings" pitchFamily="2" charset="2"/>
              <a:buChar char="ü"/>
            </a:pPr>
            <a:r>
              <a:rPr lang="tr-TR" b="1" smtClean="0">
                <a:solidFill>
                  <a:srgbClr val="FFFFCC"/>
                </a:solidFill>
                <a:latin typeface="Comic Sans MS" pitchFamily="66" charset="0"/>
              </a:rPr>
              <a:t>Hukuki (tazminat) sorumluluk</a:t>
            </a:r>
          </a:p>
        </p:txBody>
      </p:sp>
      <p:graphicFrame>
        <p:nvGraphicFramePr>
          <p:cNvPr id="1026" name="Object 4"/>
          <p:cNvGraphicFramePr>
            <a:graphicFrameLocks noChangeAspect="1"/>
          </p:cNvGraphicFramePr>
          <p:nvPr/>
        </p:nvGraphicFramePr>
        <p:xfrm>
          <a:off x="107950" y="2708275"/>
          <a:ext cx="2706688" cy="3890963"/>
        </p:xfrm>
        <a:graphic>
          <a:graphicData uri="http://schemas.openxmlformats.org/presentationml/2006/ole">
            <mc:AlternateContent xmlns:mc="http://schemas.openxmlformats.org/markup-compatibility/2006">
              <mc:Choice xmlns:v="urn:schemas-microsoft-com:vml" Requires="v">
                <p:oleObj spid="_x0000_s1027" name="Klip" r:id="rId3" imgW="3848040" imgH="5478120" progId="">
                  <p:embed/>
                </p:oleObj>
              </mc:Choice>
              <mc:Fallback>
                <p:oleObj name="Klip" r:id="rId3" imgW="3848040" imgH="547812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2708275"/>
                        <a:ext cx="2706688" cy="3890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68430841"/>
      </p:ext>
    </p:extLst>
  </p:cSld>
  <p:clrMapOvr>
    <a:masterClrMapping/>
  </p:clrMapOvr>
  <p:transition spd="med">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sz="half" idx="2"/>
          </p:nvPr>
        </p:nvSpPr>
        <p:spPr>
          <a:xfrm>
            <a:off x="468313" y="457200"/>
            <a:ext cx="8218487" cy="5867400"/>
          </a:xfrm>
          <a:ln w="38100">
            <a:solidFill>
              <a:srgbClr val="FF3300"/>
            </a:solidFill>
          </a:ln>
        </p:spPr>
        <p:txBody>
          <a:bodyPr/>
          <a:lstStyle/>
          <a:p>
            <a:pPr algn="ctr" eaLnBrk="1" hangingPunct="1">
              <a:buFont typeface="Wingdings" pitchFamily="2" charset="2"/>
              <a:buNone/>
              <a:defRPr/>
            </a:pPr>
            <a:r>
              <a:rPr lang="tr-TR" sz="3200" b="1" u="sng" smtClean="0">
                <a:effectLst>
                  <a:outerShdw blurRad="38100" dist="38100" dir="2700000" algn="tl">
                    <a:srgbClr val="800000"/>
                  </a:outerShdw>
                </a:effectLst>
                <a:latin typeface="Comic Sans MS" pitchFamily="66" charset="0"/>
              </a:rPr>
              <a:t>Mesleki sorumluluk</a:t>
            </a:r>
            <a:r>
              <a:rPr lang="tr-TR" b="1" smtClean="0">
                <a:latin typeface="Comic Sans MS" pitchFamily="66" charset="0"/>
              </a:rPr>
              <a:t> </a:t>
            </a:r>
          </a:p>
          <a:p>
            <a:pPr algn="ctr" eaLnBrk="1" hangingPunct="1">
              <a:buFont typeface="Wingdings" pitchFamily="2" charset="2"/>
              <a:buNone/>
              <a:defRPr/>
            </a:pPr>
            <a:endParaRPr lang="tr-TR" b="1" smtClean="0">
              <a:latin typeface="Comic Sans MS" pitchFamily="66" charset="0"/>
            </a:endParaRPr>
          </a:p>
          <a:p>
            <a:pPr algn="ctr" eaLnBrk="1" hangingPunct="1">
              <a:buFont typeface="Wingdings" pitchFamily="2" charset="2"/>
              <a:buNone/>
              <a:defRPr/>
            </a:pPr>
            <a:r>
              <a:rPr lang="tr-TR" b="1" smtClean="0">
                <a:solidFill>
                  <a:srgbClr val="FF0000"/>
                </a:solidFill>
                <a:latin typeface="Comic Sans MS" pitchFamily="66" charset="0"/>
              </a:rPr>
              <a:t>Türk Tabipleri Birliği </a:t>
            </a:r>
          </a:p>
          <a:p>
            <a:pPr algn="ctr" eaLnBrk="1" hangingPunct="1">
              <a:buFont typeface="Wingdings" pitchFamily="2" charset="2"/>
              <a:buNone/>
              <a:defRPr/>
            </a:pPr>
            <a:endParaRPr lang="tr-TR" sz="2000" i="1" smtClean="0">
              <a:latin typeface="Comic Sans MS" pitchFamily="66" charset="0"/>
            </a:endParaRPr>
          </a:p>
          <a:p>
            <a:pPr algn="ctr" eaLnBrk="1" hangingPunct="1">
              <a:buFont typeface="Wingdings" pitchFamily="2" charset="2"/>
              <a:buNone/>
              <a:defRPr/>
            </a:pPr>
            <a:endParaRPr lang="tr-TR" sz="2000" i="1" smtClean="0">
              <a:latin typeface="Comic Sans MS" pitchFamily="66" charset="0"/>
            </a:endParaRPr>
          </a:p>
          <a:p>
            <a:pPr eaLnBrk="1" hangingPunct="1">
              <a:lnSpc>
                <a:spcPct val="110000"/>
              </a:lnSpc>
              <a:spcBef>
                <a:spcPct val="30000"/>
              </a:spcBef>
              <a:defRPr/>
            </a:pPr>
            <a:r>
              <a:rPr lang="tr-TR" sz="2000" i="1" smtClean="0">
                <a:latin typeface="Comic Sans MS" pitchFamily="66" charset="0"/>
              </a:rPr>
              <a:t>Tıbbi Deontoloji Tüzüğü,</a:t>
            </a:r>
          </a:p>
          <a:p>
            <a:pPr eaLnBrk="1" hangingPunct="1">
              <a:lnSpc>
                <a:spcPct val="110000"/>
              </a:lnSpc>
              <a:spcBef>
                <a:spcPct val="30000"/>
              </a:spcBef>
              <a:defRPr/>
            </a:pPr>
            <a:r>
              <a:rPr lang="tr-TR" sz="2000" i="1" smtClean="0">
                <a:latin typeface="Comic Sans MS" pitchFamily="66" charset="0"/>
              </a:rPr>
              <a:t>TTB Soruşturma ve Yargılama Yönetmeliği,</a:t>
            </a:r>
          </a:p>
          <a:p>
            <a:pPr eaLnBrk="1" hangingPunct="1">
              <a:lnSpc>
                <a:spcPct val="110000"/>
              </a:lnSpc>
              <a:spcBef>
                <a:spcPct val="30000"/>
              </a:spcBef>
              <a:defRPr/>
            </a:pPr>
            <a:r>
              <a:rPr lang="tr-TR" sz="2000" i="1" smtClean="0">
                <a:latin typeface="Comic Sans MS" pitchFamily="66" charset="0"/>
              </a:rPr>
              <a:t>Tababet ve Uzmanlık Tüzüğü,</a:t>
            </a:r>
          </a:p>
          <a:p>
            <a:pPr eaLnBrk="1" hangingPunct="1">
              <a:lnSpc>
                <a:spcPct val="110000"/>
              </a:lnSpc>
              <a:spcBef>
                <a:spcPct val="30000"/>
              </a:spcBef>
              <a:defRPr/>
            </a:pPr>
            <a:r>
              <a:rPr lang="tr-TR" sz="2000" i="1" smtClean="0">
                <a:latin typeface="Comic Sans MS" pitchFamily="66" charset="0"/>
              </a:rPr>
              <a:t>1219 Sayılı Kanun </a:t>
            </a:r>
            <a:r>
              <a:rPr lang="tr-TR" sz="1600" i="1" smtClean="0">
                <a:latin typeface="Comic Sans MS" pitchFamily="66" charset="0"/>
              </a:rPr>
              <a:t>(6023 Sayılı Kanun 4.Maddesi)</a:t>
            </a:r>
          </a:p>
          <a:p>
            <a:pPr eaLnBrk="1" hangingPunct="1">
              <a:buFont typeface="Wingdings" pitchFamily="2" charset="2"/>
              <a:buNone/>
              <a:defRPr/>
            </a:pPr>
            <a:endParaRPr lang="tr-TR" sz="1600" smtClean="0">
              <a:latin typeface="Comic Sans MS" pitchFamily="66" charset="0"/>
            </a:endParaRPr>
          </a:p>
        </p:txBody>
      </p:sp>
      <p:sp>
        <p:nvSpPr>
          <p:cNvPr id="7171" name="Rectangle 3"/>
          <p:cNvSpPr>
            <a:spLocks noChangeArrowheads="1"/>
          </p:cNvSpPr>
          <p:nvPr/>
        </p:nvSpPr>
        <p:spPr bwMode="auto">
          <a:xfrm>
            <a:off x="2124075" y="5589588"/>
            <a:ext cx="5105400" cy="457200"/>
          </a:xfrm>
          <a:prstGeom prst="rect">
            <a:avLst/>
          </a:prstGeom>
          <a:noFill/>
          <a:ln w="9525">
            <a:noFill/>
            <a:miter lim="800000"/>
            <a:headEnd/>
            <a:tailEnd/>
          </a:ln>
        </p:spPr>
        <p:txBody>
          <a:bodyPr>
            <a:spAutoFit/>
          </a:bodyPr>
          <a:lstStyle/>
          <a:p>
            <a:pPr algn="ctr" eaLnBrk="0" hangingPunct="0"/>
            <a:r>
              <a:rPr lang="tr-TR" sz="2400" b="1">
                <a:solidFill>
                  <a:srgbClr val="FF3300"/>
                </a:solidFill>
                <a:latin typeface="Comic Sans MS" pitchFamily="66" charset="0"/>
              </a:rPr>
              <a:t>Tabip Odaları Onur Kurulları</a:t>
            </a:r>
            <a:r>
              <a:rPr lang="tr-TR" sz="2400" b="1" u="sng">
                <a:solidFill>
                  <a:prstClr val="white"/>
                </a:solidFill>
                <a:latin typeface="Comic Sans MS" pitchFamily="66" charset="0"/>
              </a:rPr>
              <a:t> </a:t>
            </a:r>
          </a:p>
        </p:txBody>
      </p:sp>
    </p:spTree>
    <p:extLst>
      <p:ext uri="{BB962C8B-B14F-4D97-AF65-F5344CB8AC3E}">
        <p14:creationId xmlns:p14="http://schemas.microsoft.com/office/powerpoint/2010/main" val="1485519697"/>
      </p:ext>
    </p:extLst>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sz="half" idx="2"/>
          </p:nvPr>
        </p:nvSpPr>
        <p:spPr>
          <a:xfrm>
            <a:off x="457200" y="476250"/>
            <a:ext cx="8382000" cy="6048375"/>
          </a:xfrm>
          <a:ln w="38100">
            <a:solidFill>
              <a:srgbClr val="FF3300"/>
            </a:solidFill>
          </a:ln>
        </p:spPr>
        <p:txBody>
          <a:bodyPr/>
          <a:lstStyle/>
          <a:p>
            <a:pPr algn="ctr" eaLnBrk="1" hangingPunct="1">
              <a:buFont typeface="Wingdings" pitchFamily="2" charset="2"/>
              <a:buNone/>
              <a:defRPr/>
            </a:pPr>
            <a:r>
              <a:rPr lang="tr-TR" sz="3200" b="1" u="sng" smtClean="0">
                <a:effectLst>
                  <a:outerShdw blurRad="38100" dist="38100" dir="2700000" algn="tl">
                    <a:srgbClr val="800000"/>
                  </a:outerShdw>
                </a:effectLst>
                <a:latin typeface="Comic Sans MS" pitchFamily="66" charset="0"/>
              </a:rPr>
              <a:t>İdari sorumluluk</a:t>
            </a:r>
          </a:p>
          <a:p>
            <a:pPr eaLnBrk="1" hangingPunct="1">
              <a:buFont typeface="Wingdings" pitchFamily="2" charset="2"/>
              <a:buNone/>
              <a:defRPr/>
            </a:pPr>
            <a:r>
              <a:rPr lang="tr-TR" b="1" smtClean="0">
                <a:solidFill>
                  <a:srgbClr val="FF0000"/>
                </a:solidFill>
                <a:latin typeface="Comic Sans MS" pitchFamily="66" charset="0"/>
              </a:rPr>
              <a:t>			    </a:t>
            </a:r>
          </a:p>
          <a:p>
            <a:pPr algn="ctr" eaLnBrk="1" hangingPunct="1">
              <a:buFont typeface="Wingdings" pitchFamily="2" charset="2"/>
              <a:buNone/>
              <a:defRPr/>
            </a:pPr>
            <a:r>
              <a:rPr lang="tr-TR" b="1" smtClean="0">
                <a:solidFill>
                  <a:srgbClr val="FF0000"/>
                </a:solidFill>
                <a:latin typeface="Comic Sans MS" pitchFamily="66" charset="0"/>
              </a:rPr>
              <a:t>İlgili Kurum</a:t>
            </a:r>
          </a:p>
          <a:p>
            <a:pPr algn="ctr" eaLnBrk="1" hangingPunct="1">
              <a:buFont typeface="Wingdings" pitchFamily="2" charset="2"/>
              <a:buNone/>
              <a:defRPr/>
            </a:pPr>
            <a:endParaRPr lang="tr-TR" b="1" smtClean="0">
              <a:solidFill>
                <a:srgbClr val="FF0000"/>
              </a:solidFill>
              <a:latin typeface="Comic Sans MS" pitchFamily="66" charset="0"/>
            </a:endParaRPr>
          </a:p>
          <a:p>
            <a:pPr eaLnBrk="1" hangingPunct="1">
              <a:lnSpc>
                <a:spcPct val="110000"/>
              </a:lnSpc>
              <a:spcBef>
                <a:spcPct val="25000"/>
              </a:spcBef>
              <a:defRPr/>
            </a:pPr>
            <a:r>
              <a:rPr lang="tr-TR" sz="1800" i="1" smtClean="0">
                <a:latin typeface="Comic Sans MS" pitchFamily="66" charset="0"/>
              </a:rPr>
              <a:t>Memurlar ve Diğer Kamu Görevlilerinin Yargılanması Hakkında Kanun  (657 ve 4483 sayılı kanunlar)</a:t>
            </a:r>
          </a:p>
          <a:p>
            <a:pPr eaLnBrk="1" hangingPunct="1">
              <a:lnSpc>
                <a:spcPct val="110000"/>
              </a:lnSpc>
              <a:spcBef>
                <a:spcPct val="25000"/>
              </a:spcBef>
              <a:defRPr/>
            </a:pPr>
            <a:r>
              <a:rPr lang="tr-TR" sz="1800" i="1" smtClean="0">
                <a:latin typeface="Comic Sans MS" pitchFamily="66" charset="0"/>
              </a:rPr>
              <a:t>Özel Hastaneler Tüzüğü,</a:t>
            </a:r>
          </a:p>
          <a:p>
            <a:pPr eaLnBrk="1" hangingPunct="1">
              <a:lnSpc>
                <a:spcPct val="110000"/>
              </a:lnSpc>
              <a:spcBef>
                <a:spcPct val="25000"/>
              </a:spcBef>
              <a:defRPr/>
            </a:pPr>
            <a:r>
              <a:rPr lang="tr-TR" sz="1800" i="1" smtClean="0">
                <a:latin typeface="Comic Sans MS" pitchFamily="66" charset="0"/>
              </a:rPr>
              <a:t>Yataklı Tedavi Kurumları İşletme Yönetmeliği,</a:t>
            </a:r>
          </a:p>
          <a:p>
            <a:pPr eaLnBrk="1" hangingPunct="1">
              <a:lnSpc>
                <a:spcPct val="110000"/>
              </a:lnSpc>
              <a:spcBef>
                <a:spcPct val="25000"/>
              </a:spcBef>
              <a:defRPr/>
            </a:pPr>
            <a:r>
              <a:rPr lang="tr-TR" sz="1800" i="1" smtClean="0">
                <a:latin typeface="Comic Sans MS" pitchFamily="66" charset="0"/>
              </a:rPr>
              <a:t>Organ ve Doku Nakli Hizmetleri yönetmeliği, Acil Sağlık Hizmetleri Yönetmeliği, Sağlık raporu verilmesi hakkında Yönetmelik</a:t>
            </a:r>
          </a:p>
          <a:p>
            <a:pPr algn="ctr" eaLnBrk="1" hangingPunct="1">
              <a:lnSpc>
                <a:spcPct val="85000"/>
              </a:lnSpc>
              <a:buFont typeface="Wingdings" pitchFamily="2" charset="2"/>
              <a:buNone/>
              <a:defRPr/>
            </a:pPr>
            <a:r>
              <a:rPr lang="tr-TR" sz="2000" i="1" smtClean="0">
                <a:latin typeface="Comic Sans MS" pitchFamily="66" charset="0"/>
              </a:rPr>
              <a:t> </a:t>
            </a:r>
          </a:p>
          <a:p>
            <a:pPr algn="ctr" eaLnBrk="1" hangingPunct="1">
              <a:lnSpc>
                <a:spcPct val="85000"/>
              </a:lnSpc>
              <a:defRPr/>
            </a:pPr>
            <a:endParaRPr lang="tr-TR" sz="2000" b="1" smtClean="0">
              <a:solidFill>
                <a:srgbClr val="FF3300"/>
              </a:solidFill>
              <a:latin typeface="Comic Sans MS" pitchFamily="66" charset="0"/>
            </a:endParaRPr>
          </a:p>
          <a:p>
            <a:pPr algn="ctr" eaLnBrk="1" hangingPunct="1">
              <a:lnSpc>
                <a:spcPct val="85000"/>
              </a:lnSpc>
              <a:defRPr/>
            </a:pPr>
            <a:endParaRPr lang="tr-TR" sz="2000" b="1" smtClean="0">
              <a:solidFill>
                <a:srgbClr val="FF3300"/>
              </a:solidFill>
              <a:latin typeface="Comic Sans MS" pitchFamily="66" charset="0"/>
            </a:endParaRPr>
          </a:p>
          <a:p>
            <a:pPr algn="ctr" eaLnBrk="1" hangingPunct="1">
              <a:lnSpc>
                <a:spcPct val="85000"/>
              </a:lnSpc>
              <a:defRPr/>
            </a:pPr>
            <a:endParaRPr lang="tr-TR" sz="2000" b="1" smtClean="0">
              <a:solidFill>
                <a:srgbClr val="FF3300"/>
              </a:solidFill>
              <a:latin typeface="Comic Sans MS" pitchFamily="66" charset="0"/>
            </a:endParaRPr>
          </a:p>
          <a:p>
            <a:pPr algn="ctr" eaLnBrk="1" hangingPunct="1">
              <a:lnSpc>
                <a:spcPct val="85000"/>
              </a:lnSpc>
              <a:defRPr/>
            </a:pPr>
            <a:r>
              <a:rPr lang="tr-TR" sz="2000" b="1" smtClean="0">
                <a:solidFill>
                  <a:srgbClr val="FF3300"/>
                </a:solidFill>
                <a:latin typeface="Comic Sans MS" pitchFamily="66" charset="0"/>
              </a:rPr>
              <a:t>İlgili Kurumun atayacağı soruşturmacı</a:t>
            </a:r>
          </a:p>
        </p:txBody>
      </p:sp>
    </p:spTree>
    <p:extLst>
      <p:ext uri="{BB962C8B-B14F-4D97-AF65-F5344CB8AC3E}">
        <p14:creationId xmlns:p14="http://schemas.microsoft.com/office/powerpoint/2010/main" val="469662284"/>
      </p:ext>
    </p:extLst>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sz="half" idx="2"/>
          </p:nvPr>
        </p:nvSpPr>
        <p:spPr>
          <a:xfrm>
            <a:off x="611188" y="549275"/>
            <a:ext cx="8054975" cy="5903913"/>
          </a:xfrm>
          <a:ln w="38100">
            <a:solidFill>
              <a:srgbClr val="FF3300"/>
            </a:solidFill>
          </a:ln>
        </p:spPr>
        <p:txBody>
          <a:bodyPr/>
          <a:lstStyle/>
          <a:p>
            <a:pPr algn="ctr" eaLnBrk="1" hangingPunct="1">
              <a:buFont typeface="Wingdings" pitchFamily="2" charset="2"/>
              <a:buNone/>
              <a:defRPr/>
            </a:pPr>
            <a:r>
              <a:rPr lang="tr-TR" sz="3200" b="1" u="sng" smtClean="0">
                <a:effectLst>
                  <a:outerShdw blurRad="38100" dist="38100" dir="2700000" algn="tl">
                    <a:srgbClr val="800000"/>
                  </a:outerShdw>
                </a:effectLst>
                <a:latin typeface="Comic Sans MS" pitchFamily="66" charset="0"/>
              </a:rPr>
              <a:t>Cezai Sorumluluk</a:t>
            </a:r>
          </a:p>
          <a:p>
            <a:pPr algn="ctr" eaLnBrk="1" hangingPunct="1">
              <a:buFont typeface="Wingdings" pitchFamily="2" charset="2"/>
              <a:buNone/>
              <a:defRPr/>
            </a:pPr>
            <a:endParaRPr lang="tr-TR" sz="3200" b="1" smtClean="0">
              <a:latin typeface="Comic Sans MS" pitchFamily="66" charset="0"/>
            </a:endParaRPr>
          </a:p>
          <a:p>
            <a:pPr algn="ctr" eaLnBrk="1" hangingPunct="1">
              <a:buFont typeface="Wingdings" pitchFamily="2" charset="2"/>
              <a:buNone/>
              <a:defRPr/>
            </a:pPr>
            <a:r>
              <a:rPr lang="tr-TR" sz="3200" b="1" smtClean="0">
                <a:solidFill>
                  <a:srgbClr val="FF0000"/>
                </a:solidFill>
                <a:latin typeface="Comic Sans MS" pitchFamily="66" charset="0"/>
              </a:rPr>
              <a:t>Ceza Mahkemesine</a:t>
            </a:r>
          </a:p>
          <a:p>
            <a:pPr eaLnBrk="1" hangingPunct="1">
              <a:buFont typeface="Wingdings" pitchFamily="2" charset="2"/>
              <a:buNone/>
              <a:defRPr/>
            </a:pPr>
            <a:r>
              <a:rPr lang="tr-TR" sz="2400" i="1" smtClean="0">
                <a:latin typeface="Comic Sans MS" pitchFamily="66" charset="0"/>
              </a:rPr>
              <a:t>	</a:t>
            </a:r>
          </a:p>
          <a:p>
            <a:pPr eaLnBrk="1" hangingPunct="1">
              <a:defRPr/>
            </a:pPr>
            <a:r>
              <a:rPr lang="tr-TR" sz="2400" i="1" smtClean="0">
                <a:latin typeface="Comic Sans MS" pitchFamily="66" charset="0"/>
              </a:rPr>
              <a:t>Türk Ceza Kanunu (TCK)</a:t>
            </a:r>
          </a:p>
          <a:p>
            <a:pPr eaLnBrk="1" hangingPunct="1">
              <a:buFont typeface="Wingdings" pitchFamily="2" charset="2"/>
              <a:buNone/>
              <a:defRPr/>
            </a:pPr>
            <a:endParaRPr lang="tr-TR" sz="2000" b="1" smtClean="0">
              <a:latin typeface="Comic Sans MS" pitchFamily="66" charset="0"/>
            </a:endParaRPr>
          </a:p>
          <a:p>
            <a:pPr eaLnBrk="1" hangingPunct="1">
              <a:buFont typeface="Wingdings" pitchFamily="2" charset="2"/>
              <a:buNone/>
              <a:defRPr/>
            </a:pPr>
            <a:endParaRPr lang="tr-TR" sz="2000" b="1" smtClean="0">
              <a:solidFill>
                <a:schemeClr val="accent2"/>
              </a:solidFill>
              <a:latin typeface="Comic Sans MS" pitchFamily="66" charset="0"/>
            </a:endParaRPr>
          </a:p>
          <a:p>
            <a:pPr eaLnBrk="1" hangingPunct="1">
              <a:defRPr/>
            </a:pPr>
            <a:endParaRPr lang="tr-TR" sz="2000" b="1" smtClean="0">
              <a:solidFill>
                <a:srgbClr val="FF3300"/>
              </a:solidFill>
              <a:latin typeface="Comic Sans MS" pitchFamily="66" charset="0"/>
            </a:endParaRPr>
          </a:p>
          <a:p>
            <a:pPr eaLnBrk="1" hangingPunct="1">
              <a:defRPr/>
            </a:pPr>
            <a:endParaRPr lang="tr-TR" sz="2000" b="1" smtClean="0">
              <a:solidFill>
                <a:srgbClr val="FF3300"/>
              </a:solidFill>
              <a:latin typeface="Comic Sans MS" pitchFamily="66" charset="0"/>
            </a:endParaRPr>
          </a:p>
          <a:p>
            <a:pPr algn="ctr" eaLnBrk="1" hangingPunct="1">
              <a:defRPr/>
            </a:pPr>
            <a:r>
              <a:rPr lang="tr-TR" sz="2000" b="1" smtClean="0">
                <a:solidFill>
                  <a:srgbClr val="FF3300"/>
                </a:solidFill>
                <a:latin typeface="Comic Sans MS" pitchFamily="66" charset="0"/>
              </a:rPr>
              <a:t>Mahkemenin atayacağı hekim / hekimler,</a:t>
            </a:r>
          </a:p>
          <a:p>
            <a:pPr algn="ctr" eaLnBrk="1" hangingPunct="1">
              <a:defRPr/>
            </a:pPr>
            <a:r>
              <a:rPr lang="tr-TR" sz="2000" b="1" smtClean="0">
                <a:solidFill>
                  <a:srgbClr val="FF3300"/>
                </a:solidFill>
                <a:latin typeface="Comic Sans MS" pitchFamily="66" charset="0"/>
              </a:rPr>
              <a:t>Adli Tıp Kurumu ilgili ihtisas dairesi,</a:t>
            </a:r>
          </a:p>
          <a:p>
            <a:pPr algn="ctr" eaLnBrk="1" hangingPunct="1">
              <a:defRPr/>
            </a:pPr>
            <a:r>
              <a:rPr lang="tr-TR" sz="2000" b="1" smtClean="0">
                <a:solidFill>
                  <a:srgbClr val="FF3300"/>
                </a:solidFill>
                <a:latin typeface="Comic Sans MS" pitchFamily="66" charset="0"/>
              </a:rPr>
              <a:t>Üniversite Adli Tıp Anabilim Dalları,</a:t>
            </a:r>
          </a:p>
          <a:p>
            <a:pPr algn="ctr" eaLnBrk="1" hangingPunct="1">
              <a:defRPr/>
            </a:pPr>
            <a:r>
              <a:rPr lang="tr-TR" sz="2000" b="1" smtClean="0">
                <a:solidFill>
                  <a:srgbClr val="FF3300"/>
                </a:solidFill>
                <a:latin typeface="Comic Sans MS" pitchFamily="66" charset="0"/>
              </a:rPr>
              <a:t>Yüksek Sağlık Şurası</a:t>
            </a:r>
          </a:p>
          <a:p>
            <a:pPr eaLnBrk="1" hangingPunct="1">
              <a:buFont typeface="Wingdings" pitchFamily="2" charset="2"/>
              <a:buNone/>
              <a:defRPr/>
            </a:pPr>
            <a:endParaRPr lang="tr-TR" sz="2000" i="1" smtClean="0">
              <a:solidFill>
                <a:srgbClr val="FF3300"/>
              </a:solidFill>
              <a:latin typeface="Comic Sans MS" pitchFamily="66" charset="0"/>
            </a:endParaRPr>
          </a:p>
        </p:txBody>
      </p:sp>
    </p:spTree>
    <p:extLst>
      <p:ext uri="{BB962C8B-B14F-4D97-AF65-F5344CB8AC3E}">
        <p14:creationId xmlns:p14="http://schemas.microsoft.com/office/powerpoint/2010/main" val="420915409"/>
      </p:ext>
    </p:extLst>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sz="half" idx="2"/>
          </p:nvPr>
        </p:nvSpPr>
        <p:spPr>
          <a:xfrm>
            <a:off x="539750" y="549275"/>
            <a:ext cx="8062913" cy="5903913"/>
          </a:xfrm>
          <a:ln w="38100">
            <a:solidFill>
              <a:srgbClr val="FF3300"/>
            </a:solidFill>
          </a:ln>
        </p:spPr>
        <p:txBody>
          <a:bodyPr/>
          <a:lstStyle/>
          <a:p>
            <a:pPr algn="ctr" eaLnBrk="1" hangingPunct="1">
              <a:lnSpc>
                <a:spcPct val="90000"/>
              </a:lnSpc>
              <a:spcBef>
                <a:spcPct val="0"/>
              </a:spcBef>
              <a:buFont typeface="Wingdings" pitchFamily="2" charset="2"/>
              <a:buNone/>
              <a:defRPr/>
            </a:pPr>
            <a:r>
              <a:rPr lang="tr-TR" sz="3600" b="1" u="sng" smtClean="0">
                <a:effectLst>
                  <a:outerShdw blurRad="38100" dist="38100" dir="2700000" algn="tl">
                    <a:srgbClr val="800000"/>
                  </a:outerShdw>
                </a:effectLst>
                <a:latin typeface="Comic Sans MS" pitchFamily="66" charset="0"/>
              </a:rPr>
              <a:t>Hukuki sorumluluk</a:t>
            </a:r>
          </a:p>
          <a:p>
            <a:pPr algn="ctr" eaLnBrk="1" hangingPunct="1">
              <a:lnSpc>
                <a:spcPct val="90000"/>
              </a:lnSpc>
              <a:spcBef>
                <a:spcPct val="0"/>
              </a:spcBef>
              <a:buFont typeface="Wingdings" pitchFamily="2" charset="2"/>
              <a:buNone/>
              <a:defRPr/>
            </a:pPr>
            <a:endParaRPr lang="tr-TR" sz="3200" b="1" smtClean="0">
              <a:latin typeface="Comic Sans MS" pitchFamily="66" charset="0"/>
            </a:endParaRPr>
          </a:p>
          <a:p>
            <a:pPr algn="ctr" eaLnBrk="1" hangingPunct="1">
              <a:lnSpc>
                <a:spcPct val="90000"/>
              </a:lnSpc>
              <a:spcBef>
                <a:spcPct val="0"/>
              </a:spcBef>
              <a:buFont typeface="Wingdings" pitchFamily="2" charset="2"/>
              <a:buNone/>
              <a:defRPr/>
            </a:pPr>
            <a:endParaRPr lang="tr-TR" sz="3200" b="1" smtClean="0">
              <a:latin typeface="Comic Sans MS" pitchFamily="66" charset="0"/>
            </a:endParaRPr>
          </a:p>
          <a:p>
            <a:pPr algn="ctr" eaLnBrk="1" hangingPunct="1">
              <a:lnSpc>
                <a:spcPct val="90000"/>
              </a:lnSpc>
              <a:spcBef>
                <a:spcPct val="0"/>
              </a:spcBef>
              <a:buFont typeface="Wingdings" pitchFamily="2" charset="2"/>
              <a:buNone/>
              <a:defRPr/>
            </a:pPr>
            <a:r>
              <a:rPr lang="tr-TR" sz="3200" b="1" smtClean="0">
                <a:solidFill>
                  <a:srgbClr val="FF0000"/>
                </a:solidFill>
                <a:latin typeface="Comic Sans MS" pitchFamily="66" charset="0"/>
              </a:rPr>
              <a:t>Hukuk Mahkemesine</a:t>
            </a:r>
          </a:p>
          <a:p>
            <a:pPr algn="ctr" eaLnBrk="1" hangingPunct="1">
              <a:lnSpc>
                <a:spcPct val="90000"/>
              </a:lnSpc>
              <a:spcBef>
                <a:spcPct val="0"/>
              </a:spcBef>
              <a:buFont typeface="Wingdings" pitchFamily="2" charset="2"/>
              <a:buNone/>
              <a:defRPr/>
            </a:pPr>
            <a:endParaRPr lang="tr-TR" sz="3200" smtClean="0">
              <a:latin typeface="Comic Sans MS" pitchFamily="66" charset="0"/>
            </a:endParaRPr>
          </a:p>
          <a:p>
            <a:pPr algn="ctr" eaLnBrk="1" hangingPunct="1">
              <a:lnSpc>
                <a:spcPct val="90000"/>
              </a:lnSpc>
              <a:spcBef>
                <a:spcPct val="0"/>
              </a:spcBef>
              <a:buFont typeface="Wingdings" pitchFamily="2" charset="2"/>
              <a:buNone/>
              <a:defRPr/>
            </a:pPr>
            <a:endParaRPr lang="tr-TR" sz="3200" smtClean="0">
              <a:latin typeface="Comic Sans MS" pitchFamily="66" charset="0"/>
            </a:endParaRPr>
          </a:p>
          <a:p>
            <a:pPr eaLnBrk="1" hangingPunct="1">
              <a:lnSpc>
                <a:spcPct val="90000"/>
              </a:lnSpc>
              <a:spcBef>
                <a:spcPct val="0"/>
              </a:spcBef>
              <a:defRPr/>
            </a:pPr>
            <a:r>
              <a:rPr lang="tr-TR" i="1" smtClean="0">
                <a:latin typeface="Comic Sans MS" pitchFamily="66" charset="0"/>
              </a:rPr>
              <a:t>Borçlar Kanunu</a:t>
            </a:r>
          </a:p>
          <a:p>
            <a:pPr algn="ctr" eaLnBrk="1" hangingPunct="1">
              <a:lnSpc>
                <a:spcPct val="90000"/>
              </a:lnSpc>
              <a:buFont typeface="Wingdings" pitchFamily="2" charset="2"/>
              <a:buNone/>
              <a:defRPr/>
            </a:pPr>
            <a:endParaRPr lang="tr-TR" u="sng" smtClean="0">
              <a:latin typeface="Comic Sans MS" pitchFamily="66" charset="0"/>
            </a:endParaRPr>
          </a:p>
          <a:p>
            <a:pPr algn="ctr" eaLnBrk="1" hangingPunct="1">
              <a:lnSpc>
                <a:spcPct val="90000"/>
              </a:lnSpc>
              <a:buFont typeface="Wingdings" pitchFamily="2" charset="2"/>
              <a:buNone/>
              <a:defRPr/>
            </a:pPr>
            <a:endParaRPr lang="tr-TR" u="sng" smtClean="0">
              <a:latin typeface="Comic Sans MS" pitchFamily="66" charset="0"/>
            </a:endParaRPr>
          </a:p>
          <a:p>
            <a:pPr eaLnBrk="1" hangingPunct="1">
              <a:lnSpc>
                <a:spcPct val="90000"/>
              </a:lnSpc>
              <a:buFont typeface="Wingdings" pitchFamily="2" charset="2"/>
              <a:buNone/>
              <a:defRPr/>
            </a:pPr>
            <a:endParaRPr lang="tr-TR" sz="2400" b="1" smtClean="0">
              <a:solidFill>
                <a:srgbClr val="FF3300"/>
              </a:solidFill>
              <a:latin typeface="Comic Sans MS" pitchFamily="66" charset="0"/>
            </a:endParaRPr>
          </a:p>
          <a:p>
            <a:pPr algn="ctr" eaLnBrk="1" hangingPunct="1">
              <a:lnSpc>
                <a:spcPct val="90000"/>
              </a:lnSpc>
              <a:defRPr/>
            </a:pPr>
            <a:r>
              <a:rPr lang="tr-TR" sz="2000" b="1" smtClean="0">
                <a:solidFill>
                  <a:srgbClr val="FF3300"/>
                </a:solidFill>
                <a:latin typeface="Comic Sans MS" pitchFamily="66" charset="0"/>
              </a:rPr>
              <a:t>Mahkemenin atayacağı hekim / hekimler,</a:t>
            </a:r>
          </a:p>
          <a:p>
            <a:pPr algn="ctr" eaLnBrk="1" hangingPunct="1">
              <a:lnSpc>
                <a:spcPct val="90000"/>
              </a:lnSpc>
              <a:defRPr/>
            </a:pPr>
            <a:r>
              <a:rPr lang="tr-TR" sz="2000" b="1" smtClean="0">
                <a:solidFill>
                  <a:srgbClr val="FF3300"/>
                </a:solidFill>
                <a:latin typeface="Comic Sans MS" pitchFamily="66" charset="0"/>
              </a:rPr>
              <a:t>Adli Tıp Kurumu ilgili ihtisas dairesi,</a:t>
            </a:r>
          </a:p>
          <a:p>
            <a:pPr algn="ctr" eaLnBrk="1" hangingPunct="1">
              <a:lnSpc>
                <a:spcPct val="90000"/>
              </a:lnSpc>
              <a:defRPr/>
            </a:pPr>
            <a:r>
              <a:rPr lang="tr-TR" sz="2000" b="1" smtClean="0">
                <a:solidFill>
                  <a:srgbClr val="FF3300"/>
                </a:solidFill>
                <a:latin typeface="Comic Sans MS" pitchFamily="66" charset="0"/>
              </a:rPr>
              <a:t>Üniversite Adli Tıp Anabilim Dalları,</a:t>
            </a:r>
          </a:p>
        </p:txBody>
      </p:sp>
    </p:spTree>
    <p:extLst>
      <p:ext uri="{BB962C8B-B14F-4D97-AF65-F5344CB8AC3E}">
        <p14:creationId xmlns:p14="http://schemas.microsoft.com/office/powerpoint/2010/main" val="3433561957"/>
      </p:ext>
    </p:extLst>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411412" y="620713"/>
            <a:ext cx="5832995" cy="1143000"/>
          </a:xfrm>
        </p:spPr>
        <p:txBody>
          <a:bodyPr/>
          <a:lstStyle/>
          <a:p>
            <a:pPr eaLnBrk="1" hangingPunct="1">
              <a:lnSpc>
                <a:spcPct val="105000"/>
              </a:lnSpc>
            </a:pPr>
            <a:r>
              <a:rPr lang="tr-TR" sz="3600" b="0" dirty="0" smtClean="0">
                <a:solidFill>
                  <a:srgbClr val="FFFF00"/>
                </a:solidFill>
              </a:rPr>
              <a:t>Hekimin sorumluluğundan  </a:t>
            </a:r>
            <a:br>
              <a:rPr lang="tr-TR" sz="3600" b="0" dirty="0" smtClean="0">
                <a:solidFill>
                  <a:srgbClr val="FFFF00"/>
                </a:solidFill>
              </a:rPr>
            </a:br>
            <a:r>
              <a:rPr lang="tr-TR" sz="3600" b="0" dirty="0" smtClean="0">
                <a:solidFill>
                  <a:srgbClr val="FFFF00"/>
                </a:solidFill>
              </a:rPr>
              <a:t>söz edebilmek için;</a:t>
            </a:r>
            <a:endParaRPr lang="tr-TR" sz="4400" b="0" dirty="0" smtClean="0">
              <a:solidFill>
                <a:srgbClr val="FFFF00"/>
              </a:solidFill>
              <a:latin typeface="Comic Sans MS" pitchFamily="66" charset="0"/>
            </a:endParaRPr>
          </a:p>
        </p:txBody>
      </p:sp>
      <p:sp>
        <p:nvSpPr>
          <p:cNvPr id="11267" name="Rectangle 3"/>
          <p:cNvSpPr>
            <a:spLocks noGrp="1" noChangeArrowheads="1"/>
          </p:cNvSpPr>
          <p:nvPr>
            <p:ph type="body" idx="1"/>
          </p:nvPr>
        </p:nvSpPr>
        <p:spPr>
          <a:xfrm>
            <a:off x="1835150" y="2565400"/>
            <a:ext cx="6697663" cy="3816350"/>
          </a:xfrm>
        </p:spPr>
        <p:txBody>
          <a:bodyPr/>
          <a:lstStyle/>
          <a:p>
            <a:pPr eaLnBrk="1" hangingPunct="1">
              <a:lnSpc>
                <a:spcPct val="135000"/>
              </a:lnSpc>
              <a:spcBef>
                <a:spcPct val="40000"/>
              </a:spcBef>
              <a:buFont typeface="Wingdings" pitchFamily="2" charset="2"/>
              <a:buNone/>
            </a:pPr>
            <a:r>
              <a:rPr lang="tr-TR" sz="2000" smtClean="0">
                <a:latin typeface="Comic Sans MS" pitchFamily="66" charset="0"/>
              </a:rPr>
              <a:t>1. Eylemin hukuka aykırı olması, yani </a:t>
            </a:r>
            <a:r>
              <a:rPr lang="tr-TR" sz="2000" u="sng" smtClean="0">
                <a:solidFill>
                  <a:srgbClr val="FF0000"/>
                </a:solidFill>
                <a:latin typeface="Comic Sans MS" pitchFamily="66" charset="0"/>
              </a:rPr>
              <a:t>suç</a:t>
            </a:r>
            <a:r>
              <a:rPr lang="tr-TR" sz="2000" smtClean="0">
                <a:solidFill>
                  <a:srgbClr val="FF0000"/>
                </a:solidFill>
                <a:latin typeface="Comic Sans MS" pitchFamily="66" charset="0"/>
              </a:rPr>
              <a:t> </a:t>
            </a:r>
            <a:r>
              <a:rPr lang="tr-TR" sz="2000" smtClean="0">
                <a:latin typeface="Comic Sans MS" pitchFamily="66" charset="0"/>
              </a:rPr>
              <a:t>teşkil etmesi,</a:t>
            </a:r>
          </a:p>
          <a:p>
            <a:pPr eaLnBrk="1" hangingPunct="1">
              <a:lnSpc>
                <a:spcPct val="135000"/>
              </a:lnSpc>
              <a:spcBef>
                <a:spcPct val="40000"/>
              </a:spcBef>
              <a:buFont typeface="Wingdings" pitchFamily="2" charset="2"/>
              <a:buNone/>
            </a:pPr>
            <a:r>
              <a:rPr lang="tr-TR" sz="2000" smtClean="0">
                <a:latin typeface="Comic Sans MS" pitchFamily="66" charset="0"/>
              </a:rPr>
              <a:t>2. Hekimin </a:t>
            </a:r>
            <a:r>
              <a:rPr lang="tr-TR" sz="2000" u="sng" smtClean="0">
                <a:solidFill>
                  <a:srgbClr val="FF0000"/>
                </a:solidFill>
                <a:latin typeface="Comic Sans MS" pitchFamily="66" charset="0"/>
              </a:rPr>
              <a:t>kusur</a:t>
            </a:r>
            <a:r>
              <a:rPr lang="tr-TR" sz="2000" smtClean="0">
                <a:latin typeface="Comic Sans MS" pitchFamily="66" charset="0"/>
              </a:rPr>
              <a:t>unun bulunması,</a:t>
            </a:r>
          </a:p>
          <a:p>
            <a:pPr eaLnBrk="1" hangingPunct="1">
              <a:lnSpc>
                <a:spcPct val="135000"/>
              </a:lnSpc>
              <a:spcBef>
                <a:spcPct val="40000"/>
              </a:spcBef>
              <a:buFont typeface="Wingdings" pitchFamily="2" charset="2"/>
              <a:buNone/>
            </a:pPr>
            <a:r>
              <a:rPr lang="tr-TR" sz="2000" smtClean="0">
                <a:latin typeface="Comic Sans MS" pitchFamily="66" charset="0"/>
              </a:rPr>
              <a:t>3. Bir </a:t>
            </a:r>
            <a:r>
              <a:rPr lang="tr-TR" sz="2000" u="sng" smtClean="0">
                <a:solidFill>
                  <a:srgbClr val="FF0000"/>
                </a:solidFill>
                <a:latin typeface="Comic Sans MS" pitchFamily="66" charset="0"/>
              </a:rPr>
              <a:t>zarar</a:t>
            </a:r>
            <a:r>
              <a:rPr lang="tr-TR" sz="2000" smtClean="0">
                <a:latin typeface="Comic Sans MS" pitchFamily="66" charset="0"/>
              </a:rPr>
              <a:t>ın meydana gelmiş olması,</a:t>
            </a:r>
          </a:p>
          <a:p>
            <a:pPr eaLnBrk="1" hangingPunct="1">
              <a:lnSpc>
                <a:spcPct val="135000"/>
              </a:lnSpc>
              <a:spcBef>
                <a:spcPct val="40000"/>
              </a:spcBef>
              <a:buFont typeface="Wingdings" pitchFamily="2" charset="2"/>
              <a:buNone/>
            </a:pPr>
            <a:r>
              <a:rPr lang="tr-TR" sz="2000" smtClean="0">
                <a:latin typeface="Comic Sans MS" pitchFamily="66" charset="0"/>
              </a:rPr>
              <a:t>4. Zarar ile kusurlu eylem arasında </a:t>
            </a:r>
            <a:r>
              <a:rPr lang="tr-TR" sz="2000" u="sng" smtClean="0">
                <a:solidFill>
                  <a:srgbClr val="FF0000"/>
                </a:solidFill>
                <a:latin typeface="Comic Sans MS" pitchFamily="66" charset="0"/>
              </a:rPr>
              <a:t>illiyet bağı</a:t>
            </a:r>
            <a:r>
              <a:rPr lang="tr-TR" sz="2000" smtClean="0">
                <a:latin typeface="Comic Sans MS" pitchFamily="66" charset="0"/>
              </a:rPr>
              <a:t>  olması </a:t>
            </a:r>
          </a:p>
          <a:p>
            <a:pPr eaLnBrk="1" hangingPunct="1">
              <a:lnSpc>
                <a:spcPct val="115000"/>
              </a:lnSpc>
              <a:buFont typeface="Wingdings" pitchFamily="2" charset="2"/>
              <a:buNone/>
            </a:pPr>
            <a:endParaRPr lang="tr-TR" sz="2000" smtClean="0">
              <a:solidFill>
                <a:srgbClr val="FFFF00"/>
              </a:solidFill>
              <a:latin typeface="Arial Narrow" pitchFamily="34" charset="0"/>
            </a:endParaRPr>
          </a:p>
          <a:p>
            <a:pPr eaLnBrk="1" hangingPunct="1">
              <a:lnSpc>
                <a:spcPct val="115000"/>
              </a:lnSpc>
              <a:buFont typeface="Wingdings" pitchFamily="2" charset="2"/>
              <a:buNone/>
            </a:pPr>
            <a:r>
              <a:rPr lang="tr-TR" smtClean="0">
                <a:solidFill>
                  <a:srgbClr val="FFFF00"/>
                </a:solidFill>
                <a:latin typeface="Arial Narrow" pitchFamily="34" charset="0"/>
              </a:rPr>
              <a:t>						          gerekir	</a:t>
            </a:r>
            <a:r>
              <a:rPr lang="tr-TR" sz="3200" b="1" smtClean="0">
                <a:solidFill>
                  <a:srgbClr val="FFFF00"/>
                </a:solidFill>
                <a:latin typeface="Arial Narrow" pitchFamily="34" charset="0"/>
              </a:rPr>
              <a:t>		</a:t>
            </a:r>
          </a:p>
        </p:txBody>
      </p:sp>
    </p:spTree>
    <p:extLst>
      <p:ext uri="{BB962C8B-B14F-4D97-AF65-F5344CB8AC3E}">
        <p14:creationId xmlns:p14="http://schemas.microsoft.com/office/powerpoint/2010/main" val="350045168"/>
      </p:ext>
    </p:extLst>
  </p:cSld>
  <p:clrMapOvr>
    <a:masterClrMapping/>
  </p:clrMapOvr>
  <p:transition spd="med">
    <p:cover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140200" y="1989138"/>
            <a:ext cx="4387850" cy="990600"/>
          </a:xfrm>
        </p:spPr>
        <p:txBody>
          <a:bodyPr/>
          <a:lstStyle/>
          <a:p>
            <a:pPr algn="ctr" eaLnBrk="1" hangingPunct="1"/>
            <a:r>
              <a:rPr lang="tr-TR" sz="2800" smtClean="0">
                <a:solidFill>
                  <a:schemeClr val="tx1"/>
                </a:solidFill>
                <a:latin typeface="Verdana" pitchFamily="34" charset="0"/>
                <a:cs typeface="Times New Roman" pitchFamily="18" charset="0"/>
              </a:rPr>
              <a:t>TCK. Madde 4</a:t>
            </a:r>
            <a:r>
              <a:rPr lang="tr-TR" smtClean="0">
                <a:solidFill>
                  <a:schemeClr val="bg1"/>
                </a:solidFill>
                <a:cs typeface="Times New Roman" pitchFamily="18" charset="0"/>
              </a:rPr>
              <a:t> </a:t>
            </a:r>
            <a:r>
              <a:rPr lang="tr-TR" smtClean="0">
                <a:solidFill>
                  <a:srgbClr val="333333"/>
                </a:solidFill>
                <a:cs typeface="Times New Roman" pitchFamily="18" charset="0"/>
              </a:rPr>
              <a:t> </a:t>
            </a:r>
          </a:p>
        </p:txBody>
      </p:sp>
      <p:sp>
        <p:nvSpPr>
          <p:cNvPr id="13315" name="Rectangle 3"/>
          <p:cNvSpPr>
            <a:spLocks noChangeArrowheads="1"/>
          </p:cNvSpPr>
          <p:nvPr/>
        </p:nvSpPr>
        <p:spPr bwMode="auto">
          <a:xfrm>
            <a:off x="3851275" y="3500438"/>
            <a:ext cx="5118100" cy="1920875"/>
          </a:xfrm>
          <a:prstGeom prst="rect">
            <a:avLst/>
          </a:prstGeom>
          <a:noFill/>
          <a:ln w="9525">
            <a:noFill/>
            <a:miter lim="800000"/>
            <a:headEnd/>
            <a:tailEnd/>
          </a:ln>
        </p:spPr>
        <p:txBody>
          <a:bodyPr>
            <a:spAutoFit/>
          </a:bodyPr>
          <a:lstStyle/>
          <a:p>
            <a:pPr algn="ctr"/>
            <a:r>
              <a:rPr lang="tr-TR" sz="4000">
                <a:solidFill>
                  <a:srgbClr val="D6ECFF"/>
                </a:solidFill>
                <a:cs typeface="Times New Roman" pitchFamily="18" charset="0"/>
              </a:rPr>
              <a:t>Ceza kanunlarını bilmemek</a:t>
            </a:r>
            <a:endParaRPr lang="tr-TR" sz="4000">
              <a:solidFill>
                <a:srgbClr val="D6ECFF"/>
              </a:solidFill>
            </a:endParaRPr>
          </a:p>
          <a:p>
            <a:pPr algn="ctr"/>
            <a:r>
              <a:rPr lang="tr-TR" sz="4000">
                <a:solidFill>
                  <a:srgbClr val="D6ECFF"/>
                </a:solidFill>
                <a:cs typeface="Times New Roman" pitchFamily="18" charset="0"/>
              </a:rPr>
              <a:t> mazeret sayılmaz</a:t>
            </a:r>
            <a:r>
              <a:rPr lang="tr-TR" sz="4000">
                <a:solidFill>
                  <a:prstClr val="black"/>
                </a:solidFill>
              </a:rPr>
              <a:t> </a:t>
            </a:r>
          </a:p>
        </p:txBody>
      </p:sp>
      <p:sp>
        <p:nvSpPr>
          <p:cNvPr id="13316" name="Rectangle 4"/>
          <p:cNvSpPr>
            <a:spLocks noChangeArrowheads="1"/>
          </p:cNvSpPr>
          <p:nvPr/>
        </p:nvSpPr>
        <p:spPr bwMode="auto">
          <a:xfrm>
            <a:off x="250825" y="549275"/>
            <a:ext cx="4176713" cy="863600"/>
          </a:xfrm>
          <a:prstGeom prst="rect">
            <a:avLst/>
          </a:prstGeom>
          <a:noFill/>
          <a:ln w="9525">
            <a:noFill/>
            <a:miter lim="800000"/>
            <a:headEnd/>
            <a:tailEnd/>
          </a:ln>
        </p:spPr>
        <p:txBody>
          <a:bodyPr anchor="ctr"/>
          <a:lstStyle/>
          <a:p>
            <a:r>
              <a:rPr lang="tr-TR" sz="2000">
                <a:solidFill>
                  <a:srgbClr val="FF0000"/>
                </a:solidFill>
                <a:latin typeface="Verdana" pitchFamily="34" charset="0"/>
              </a:rPr>
              <a:t>5237 Sayılı</a:t>
            </a:r>
            <a:r>
              <a:rPr lang="tr-TR" sz="2800">
                <a:solidFill>
                  <a:srgbClr val="FF0000"/>
                </a:solidFill>
                <a:latin typeface="Verdana" pitchFamily="34" charset="0"/>
              </a:rPr>
              <a:t/>
            </a:r>
            <a:br>
              <a:rPr lang="tr-TR" sz="2800">
                <a:solidFill>
                  <a:srgbClr val="FF0000"/>
                </a:solidFill>
                <a:latin typeface="Verdana" pitchFamily="34" charset="0"/>
              </a:rPr>
            </a:br>
            <a:r>
              <a:rPr lang="tr-TR" sz="2800">
                <a:solidFill>
                  <a:srgbClr val="FF0000"/>
                </a:solidFill>
                <a:latin typeface="Verdana" pitchFamily="34" charset="0"/>
              </a:rPr>
              <a:t>Türk Ceza Kanunu</a:t>
            </a:r>
            <a:endParaRPr lang="tr-TR" sz="2800" b="1">
              <a:solidFill>
                <a:prstClr val="black"/>
              </a:solidFill>
              <a:latin typeface="Verdana" pitchFamily="34" charset="0"/>
            </a:endParaRPr>
          </a:p>
        </p:txBody>
      </p:sp>
      <p:pic>
        <p:nvPicPr>
          <p:cNvPr id="14341" name="Picture 5" descr="Yeni TCK ve Hekim (2)"/>
          <p:cNvPicPr>
            <a:picLocks noChangeAspect="1" noChangeArrowheads="1"/>
          </p:cNvPicPr>
          <p:nvPr/>
        </p:nvPicPr>
        <p:blipFill>
          <a:blip r:embed="rId2" cstate="print"/>
          <a:srcRect/>
          <a:stretch>
            <a:fillRect/>
          </a:stretch>
        </p:blipFill>
        <p:spPr bwMode="auto">
          <a:xfrm>
            <a:off x="179388" y="2852738"/>
            <a:ext cx="2384425" cy="3746500"/>
          </a:xfrm>
          <a:prstGeom prst="rect">
            <a:avLst/>
          </a:prstGeom>
          <a:noFill/>
          <a:ln w="9525">
            <a:noFill/>
            <a:miter lim="800000"/>
            <a:headEnd/>
            <a:tailEnd/>
          </a:ln>
        </p:spPr>
      </p:pic>
    </p:spTree>
    <p:extLst>
      <p:ext uri="{BB962C8B-B14F-4D97-AF65-F5344CB8AC3E}">
        <p14:creationId xmlns:p14="http://schemas.microsoft.com/office/powerpoint/2010/main" val="308910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fade">
                                      <p:cBhvr>
                                        <p:cTn id="7" dur="50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a:xfrm>
            <a:off x="684213" y="2133600"/>
            <a:ext cx="7772400" cy="1143000"/>
          </a:xfrm>
        </p:spPr>
        <p:txBody>
          <a:bodyPr/>
          <a:lstStyle/>
          <a:p>
            <a:pPr eaLnBrk="1" hangingPunct="1">
              <a:defRPr/>
            </a:pPr>
            <a:r>
              <a:rPr lang="tr-TR" b="1" smtClean="0">
                <a:solidFill>
                  <a:srgbClr val="FF3300"/>
                </a:solidFill>
                <a:effectLst>
                  <a:outerShdw blurRad="38100" dist="38100" dir="2700000" algn="tl">
                    <a:srgbClr val="000000"/>
                  </a:outerShdw>
                </a:effectLst>
                <a:latin typeface="Arial" charset="0"/>
              </a:rPr>
              <a:t>1</a:t>
            </a:r>
            <a:r>
              <a:rPr lang="tr-TR" smtClean="0">
                <a:solidFill>
                  <a:schemeClr val="tx1"/>
                </a:solidFill>
                <a:latin typeface="Comic Sans MS" pitchFamily="66" charset="0"/>
              </a:rPr>
              <a:t>)</a:t>
            </a:r>
            <a:r>
              <a:rPr lang="tr-TR" smtClean="0">
                <a:solidFill>
                  <a:srgbClr val="0000FF"/>
                </a:solidFill>
                <a:latin typeface="Comic Sans MS" pitchFamily="66" charset="0"/>
              </a:rPr>
              <a:t> </a:t>
            </a:r>
            <a:r>
              <a:rPr lang="tr-TR" sz="4000" b="1" smtClean="0">
                <a:latin typeface="Comic Sans MS" pitchFamily="66" charset="0"/>
              </a:rPr>
              <a:t>CEZAİ SORUMLULUK</a:t>
            </a:r>
          </a:p>
        </p:txBody>
      </p:sp>
    </p:spTree>
    <p:extLst>
      <p:ext uri="{BB962C8B-B14F-4D97-AF65-F5344CB8AC3E}">
        <p14:creationId xmlns:p14="http://schemas.microsoft.com/office/powerpoint/2010/main" val="413125077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subTitle" idx="1"/>
          </p:nvPr>
        </p:nvSpPr>
        <p:spPr>
          <a:xfrm>
            <a:off x="304800" y="304800"/>
            <a:ext cx="8534400" cy="5943600"/>
          </a:xfrm>
        </p:spPr>
        <p:txBody>
          <a:bodyPr/>
          <a:lstStyle/>
          <a:p>
            <a:pPr marL="666750" algn="l" defTabSz="190500" eaLnBrk="1" hangingPunct="1">
              <a:tabLst>
                <a:tab pos="666750" algn="l"/>
              </a:tabLst>
              <a:defRPr/>
            </a:pPr>
            <a:r>
              <a:rPr lang="tr-TR" b="1" i="1" smtClean="0">
                <a:solidFill>
                  <a:schemeClr val="tx2"/>
                </a:solidFill>
              </a:rPr>
              <a:t>   </a:t>
            </a:r>
          </a:p>
          <a:p>
            <a:pPr marL="666750" algn="l" defTabSz="190500" eaLnBrk="1" hangingPunct="1">
              <a:tabLst>
                <a:tab pos="666750" algn="l"/>
              </a:tabLst>
              <a:defRPr/>
            </a:pPr>
            <a:r>
              <a:rPr lang="tr-TR" b="1" i="1" smtClean="0">
                <a:solidFill>
                  <a:schemeClr val="tx2"/>
                </a:solidFill>
              </a:rPr>
              <a:t>    </a:t>
            </a:r>
          </a:p>
          <a:p>
            <a:pPr marL="666750" algn="l" defTabSz="190500" eaLnBrk="1" hangingPunct="1">
              <a:tabLst>
                <a:tab pos="666750" algn="l"/>
              </a:tabLst>
              <a:defRPr/>
            </a:pPr>
            <a:r>
              <a:rPr lang="tr-TR" sz="3600" b="1" smtClean="0">
                <a:solidFill>
                  <a:schemeClr val="tx2"/>
                </a:solidFill>
                <a:latin typeface="Comic Sans MS" pitchFamily="66" charset="0"/>
                <a:cs typeface="Times New Roman" pitchFamily="18" charset="0"/>
              </a:rPr>
              <a:t>Ceza hukukunda kusurluluk</a:t>
            </a:r>
          </a:p>
          <a:p>
            <a:pPr marL="666750" algn="l" defTabSz="190500" eaLnBrk="1" hangingPunct="1">
              <a:tabLst>
                <a:tab pos="666750" algn="l"/>
              </a:tabLst>
              <a:defRPr/>
            </a:pPr>
            <a:endParaRPr lang="tr-TR" smtClean="0">
              <a:solidFill>
                <a:schemeClr val="tx2"/>
              </a:solidFill>
              <a:latin typeface="Comic Sans MS" pitchFamily="66" charset="0"/>
              <a:cs typeface="Times New Roman" pitchFamily="18" charset="0"/>
            </a:endParaRPr>
          </a:p>
          <a:p>
            <a:pPr marL="666750" algn="l" defTabSz="190500" eaLnBrk="1" hangingPunct="1">
              <a:tabLst>
                <a:tab pos="666750" algn="l"/>
              </a:tabLst>
              <a:defRPr/>
            </a:pPr>
            <a:r>
              <a:rPr lang="tr-TR" smtClean="0">
                <a:solidFill>
                  <a:srgbClr val="0000FF"/>
                </a:solidFill>
                <a:effectLst>
                  <a:outerShdw blurRad="38100" dist="38100" dir="2700000" algn="tl">
                    <a:srgbClr val="000000"/>
                  </a:outerShdw>
                </a:effectLst>
                <a:latin typeface="Comic Sans MS" pitchFamily="66" charset="0"/>
                <a:cs typeface="Times New Roman" pitchFamily="18" charset="0"/>
              </a:rPr>
              <a:t>1</a:t>
            </a:r>
            <a:r>
              <a:rPr lang="tr-TR" smtClean="0">
                <a:solidFill>
                  <a:srgbClr val="0000FF"/>
                </a:solidFill>
                <a:latin typeface="Comic Sans MS" pitchFamily="66" charset="0"/>
                <a:cs typeface="Times New Roman" pitchFamily="18" charset="0"/>
              </a:rPr>
              <a:t>-Taksir</a:t>
            </a:r>
            <a:r>
              <a:rPr lang="tr-TR" i="1" smtClean="0">
                <a:solidFill>
                  <a:srgbClr val="0000FF"/>
                </a:solidFill>
                <a:latin typeface="Comic Sans MS" pitchFamily="66" charset="0"/>
                <a:cs typeface="Times New Roman" pitchFamily="18" charset="0"/>
              </a:rPr>
              <a:t> (ihmal, savsaklama)</a:t>
            </a:r>
            <a:r>
              <a:rPr lang="tr-TR" smtClean="0">
                <a:solidFill>
                  <a:srgbClr val="0000FF"/>
                </a:solidFill>
                <a:latin typeface="Comic Sans MS" pitchFamily="66" charset="0"/>
                <a:cs typeface="Times New Roman" pitchFamily="18" charset="0"/>
              </a:rPr>
              <a:t> </a:t>
            </a:r>
          </a:p>
          <a:p>
            <a:pPr marL="666750" algn="l" defTabSz="190500" eaLnBrk="1" hangingPunct="1">
              <a:tabLst>
                <a:tab pos="666750" algn="l"/>
              </a:tabLst>
              <a:defRPr/>
            </a:pPr>
            <a:r>
              <a:rPr lang="tr-TR" smtClean="0">
                <a:solidFill>
                  <a:srgbClr val="0000FF"/>
                </a:solidFill>
                <a:effectLst>
                  <a:outerShdw blurRad="38100" dist="38100" dir="2700000" algn="tl">
                    <a:srgbClr val="000000"/>
                  </a:outerShdw>
                </a:effectLst>
                <a:latin typeface="Comic Sans MS" pitchFamily="66" charset="0"/>
                <a:cs typeface="Times New Roman" pitchFamily="18" charset="0"/>
              </a:rPr>
              <a:t>2</a:t>
            </a:r>
            <a:r>
              <a:rPr lang="tr-TR" smtClean="0">
                <a:solidFill>
                  <a:srgbClr val="0000FF"/>
                </a:solidFill>
                <a:latin typeface="Comic Sans MS" pitchFamily="66" charset="0"/>
                <a:cs typeface="Times New Roman" pitchFamily="18" charset="0"/>
              </a:rPr>
              <a:t>-Kasıt</a:t>
            </a:r>
            <a:r>
              <a:rPr lang="tr-TR" i="1" smtClean="0">
                <a:solidFill>
                  <a:srgbClr val="0000FF"/>
                </a:solidFill>
                <a:latin typeface="Comic Sans MS" pitchFamily="66" charset="0"/>
                <a:cs typeface="Times New Roman" pitchFamily="18" charset="0"/>
              </a:rPr>
              <a:t> (amaçlama)</a:t>
            </a:r>
            <a:r>
              <a:rPr lang="tr-TR" smtClean="0">
                <a:solidFill>
                  <a:srgbClr val="0000FF"/>
                </a:solidFill>
                <a:latin typeface="Comic Sans MS" pitchFamily="66" charset="0"/>
                <a:cs typeface="Times New Roman" pitchFamily="18" charset="0"/>
              </a:rPr>
              <a:t> </a:t>
            </a:r>
          </a:p>
          <a:p>
            <a:pPr marL="666750" algn="just" defTabSz="190500" eaLnBrk="1" hangingPunct="1">
              <a:tabLst>
                <a:tab pos="666750" algn="l"/>
              </a:tabLst>
              <a:defRPr/>
            </a:pPr>
            <a:endParaRPr lang="tr-TR" i="1" smtClean="0">
              <a:solidFill>
                <a:srgbClr val="0000FF"/>
              </a:solidFill>
              <a:latin typeface="Comic Sans MS" pitchFamily="66" charset="0"/>
            </a:endParaRPr>
          </a:p>
        </p:txBody>
      </p:sp>
    </p:spTree>
    <p:extLst>
      <p:ext uri="{BB962C8B-B14F-4D97-AF65-F5344CB8AC3E}">
        <p14:creationId xmlns:p14="http://schemas.microsoft.com/office/powerpoint/2010/main" val="331722159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42938" y="714375"/>
            <a:ext cx="7772400" cy="1143000"/>
          </a:xfrm>
        </p:spPr>
        <p:txBody>
          <a:bodyPr/>
          <a:lstStyle/>
          <a:p>
            <a:pPr eaLnBrk="1" hangingPunct="1"/>
            <a:r>
              <a:rPr lang="tr-TR" b="1" smtClean="0">
                <a:latin typeface="Comic Sans MS" pitchFamily="66" charset="0"/>
              </a:rPr>
              <a:t>Taksir</a:t>
            </a:r>
          </a:p>
        </p:txBody>
      </p:sp>
      <p:sp>
        <p:nvSpPr>
          <p:cNvPr id="339971" name="Rectangle 3"/>
          <p:cNvSpPr>
            <a:spLocks noGrp="1" noChangeArrowheads="1"/>
          </p:cNvSpPr>
          <p:nvPr>
            <p:ph type="body" idx="1"/>
          </p:nvPr>
        </p:nvSpPr>
        <p:spPr/>
        <p:txBody>
          <a:bodyPr/>
          <a:lstStyle/>
          <a:p>
            <a:pPr eaLnBrk="1" hangingPunct="1">
              <a:defRPr/>
            </a:pPr>
            <a:r>
              <a:rPr lang="tr-TR" sz="2800" b="1" smtClean="0">
                <a:solidFill>
                  <a:srgbClr val="0000FF"/>
                </a:solidFill>
                <a:latin typeface="Comic Sans MS" pitchFamily="66" charset="0"/>
              </a:rPr>
              <a:t>Taksir</a:t>
            </a:r>
            <a:r>
              <a:rPr lang="tr-TR" sz="2800" b="1" i="1" smtClean="0">
                <a:solidFill>
                  <a:srgbClr val="0000FF"/>
                </a:solidFill>
                <a:latin typeface="Comic Sans MS" pitchFamily="66" charset="0"/>
              </a:rPr>
              <a:t>: </a:t>
            </a:r>
            <a:r>
              <a:rPr lang="tr-TR" sz="2800" smtClean="0">
                <a:solidFill>
                  <a:srgbClr val="0000FF"/>
                </a:solidFill>
                <a:latin typeface="Comic Sans MS" pitchFamily="66" charset="0"/>
              </a:rPr>
              <a:t>Kişinin ön gördüğü sonucu istememesine karşın sonucun meydana gelmesi hali. </a:t>
            </a:r>
          </a:p>
          <a:p>
            <a:pPr eaLnBrk="1" hangingPunct="1">
              <a:buFontTx/>
              <a:buNone/>
              <a:defRPr/>
            </a:pPr>
            <a:r>
              <a:rPr lang="tr-TR" sz="2800" smtClean="0">
                <a:solidFill>
                  <a:srgbClr val="0000FF"/>
                </a:solidFill>
                <a:latin typeface="Comic Sans MS" pitchFamily="66" charset="0"/>
              </a:rPr>
              <a:t>	Hekimin öngörülmesi gereken sonucu ön göremeyişi “</a:t>
            </a:r>
            <a:r>
              <a:rPr lang="tr-TR" sz="2800" i="1" smtClean="0">
                <a:solidFill>
                  <a:srgbClr val="0000FF"/>
                </a:solidFill>
                <a:effectLst>
                  <a:outerShdw blurRad="38100" dist="38100" dir="2700000" algn="tl">
                    <a:srgbClr val="000000"/>
                  </a:outerShdw>
                </a:effectLst>
                <a:latin typeface="Comic Sans MS" pitchFamily="66" charset="0"/>
              </a:rPr>
              <a:t>basit taksir</a:t>
            </a:r>
            <a:r>
              <a:rPr lang="tr-TR" sz="2800" smtClean="0">
                <a:solidFill>
                  <a:srgbClr val="0000FF"/>
                </a:solidFill>
                <a:latin typeface="Comic Sans MS" pitchFamily="66" charset="0"/>
              </a:rPr>
              <a:t>”, sonucu öngörmesine karşın kendine güvenerek aktif yada pasif olarak olumsuz sonuca yol açması “</a:t>
            </a:r>
            <a:r>
              <a:rPr lang="tr-TR" sz="2800" i="1" smtClean="0">
                <a:solidFill>
                  <a:srgbClr val="0000FF"/>
                </a:solidFill>
                <a:effectLst>
                  <a:outerShdw blurRad="38100" dist="38100" dir="2700000" algn="tl">
                    <a:srgbClr val="000000"/>
                  </a:outerShdw>
                </a:effectLst>
                <a:latin typeface="Comic Sans MS" pitchFamily="66" charset="0"/>
              </a:rPr>
              <a:t>bilinçli taksir</a:t>
            </a:r>
            <a:r>
              <a:rPr lang="tr-TR" sz="2800" smtClean="0">
                <a:solidFill>
                  <a:srgbClr val="0000FF"/>
                </a:solidFill>
                <a:latin typeface="Comic Sans MS" pitchFamily="66" charset="0"/>
              </a:rPr>
              <a:t>” olarak kabul edilmektedir. </a:t>
            </a:r>
          </a:p>
        </p:txBody>
      </p:sp>
    </p:spTree>
    <p:extLst>
      <p:ext uri="{BB962C8B-B14F-4D97-AF65-F5344CB8AC3E}">
        <p14:creationId xmlns:p14="http://schemas.microsoft.com/office/powerpoint/2010/main" val="108254217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tr-TR" smtClean="0">
                <a:latin typeface="Comic Sans MS" pitchFamily="66" charset="0"/>
              </a:rPr>
              <a:t>Kast</a:t>
            </a:r>
          </a:p>
        </p:txBody>
      </p:sp>
      <p:sp>
        <p:nvSpPr>
          <p:cNvPr id="340995" name="Rectangle 3"/>
          <p:cNvSpPr>
            <a:spLocks noGrp="1" noChangeArrowheads="1"/>
          </p:cNvSpPr>
          <p:nvPr>
            <p:ph type="body" idx="1"/>
          </p:nvPr>
        </p:nvSpPr>
        <p:spPr/>
        <p:txBody>
          <a:bodyPr/>
          <a:lstStyle/>
          <a:p>
            <a:pPr eaLnBrk="1" hangingPunct="1">
              <a:lnSpc>
                <a:spcPct val="80000"/>
              </a:lnSpc>
              <a:defRPr/>
            </a:pPr>
            <a:r>
              <a:rPr lang="tr-TR" sz="2800" smtClean="0">
                <a:solidFill>
                  <a:srgbClr val="0000FF"/>
                </a:solidFill>
                <a:latin typeface="Comic Sans MS" pitchFamily="66" charset="0"/>
              </a:rPr>
              <a:t>“</a:t>
            </a:r>
            <a:r>
              <a:rPr lang="tr-TR" sz="2800" smtClean="0">
                <a:solidFill>
                  <a:srgbClr val="0000FF"/>
                </a:solidFill>
                <a:effectLst>
                  <a:outerShdw blurRad="38100" dist="38100" dir="2700000" algn="tl">
                    <a:srgbClr val="000000"/>
                  </a:outerShdw>
                </a:effectLst>
                <a:latin typeface="Comic Sans MS" pitchFamily="66" charset="0"/>
              </a:rPr>
              <a:t>Kast</a:t>
            </a:r>
            <a:r>
              <a:rPr lang="tr-TR" sz="2800" smtClean="0">
                <a:solidFill>
                  <a:srgbClr val="0000FF"/>
                </a:solidFill>
                <a:latin typeface="Comic Sans MS" pitchFamily="66" charset="0"/>
              </a:rPr>
              <a:t>” ise, taksirden daha ağır bir durumdur.</a:t>
            </a:r>
            <a:r>
              <a:rPr lang="tr-TR" sz="2800" smtClean="0">
                <a:latin typeface="Comic Sans MS" pitchFamily="66" charset="0"/>
              </a:rPr>
              <a:t> </a:t>
            </a:r>
          </a:p>
          <a:p>
            <a:pPr eaLnBrk="1" hangingPunct="1">
              <a:lnSpc>
                <a:spcPct val="80000"/>
              </a:lnSpc>
              <a:buFontTx/>
              <a:buNone/>
              <a:defRPr/>
            </a:pPr>
            <a:r>
              <a:rPr lang="tr-TR" sz="2400" smtClean="0">
                <a:latin typeface="Comic Sans MS" pitchFamily="66" charset="0"/>
              </a:rPr>
              <a:t>  </a:t>
            </a:r>
            <a:r>
              <a:rPr lang="tr-TR" sz="2400" smtClean="0">
                <a:solidFill>
                  <a:srgbClr val="0000FF"/>
                </a:solidFill>
                <a:latin typeface="Comic Sans MS" pitchFamily="66" charset="0"/>
                <a:cs typeface="Times New Roman" pitchFamily="18" charset="0"/>
              </a:rPr>
              <a:t> </a:t>
            </a:r>
            <a:r>
              <a:rPr lang="tr-TR" sz="2800" smtClean="0">
                <a:solidFill>
                  <a:srgbClr val="0000FF"/>
                </a:solidFill>
                <a:latin typeface="Comic Sans MS" pitchFamily="66" charset="0"/>
                <a:cs typeface="Times New Roman" pitchFamily="18" charset="0"/>
              </a:rPr>
              <a:t>Eyleminden doğacak sonucu öngörerek ve sonucunu isteyerek suçu işlenmesi</a:t>
            </a:r>
            <a:endParaRPr lang="tr-TR" sz="2800" smtClean="0">
              <a:solidFill>
                <a:srgbClr val="0000FF"/>
              </a:solidFill>
              <a:latin typeface="Comic Sans MS" pitchFamily="66" charset="0"/>
            </a:endParaRPr>
          </a:p>
          <a:p>
            <a:pPr eaLnBrk="1" hangingPunct="1">
              <a:lnSpc>
                <a:spcPct val="80000"/>
              </a:lnSpc>
              <a:buFontTx/>
              <a:buNone/>
              <a:defRPr/>
            </a:pPr>
            <a:r>
              <a:rPr lang="tr-TR" sz="2800" smtClean="0">
                <a:solidFill>
                  <a:srgbClr val="0000FF"/>
                </a:solidFill>
                <a:effectLst>
                  <a:outerShdw blurRad="38100" dist="38100" dir="2700000" algn="tl">
                    <a:srgbClr val="000000"/>
                  </a:outerShdw>
                </a:effectLst>
                <a:latin typeface="Comic Sans MS" pitchFamily="66" charset="0"/>
                <a:cs typeface="Times New Roman" pitchFamily="18" charset="0"/>
              </a:rPr>
              <a:t>   a</a:t>
            </a:r>
            <a:r>
              <a:rPr lang="tr-TR" sz="2800" smtClean="0">
                <a:solidFill>
                  <a:srgbClr val="0000FF"/>
                </a:solidFill>
                <a:latin typeface="Comic Sans MS" pitchFamily="66" charset="0"/>
                <a:cs typeface="Times New Roman" pitchFamily="18" charset="0"/>
              </a:rPr>
              <a:t>) Kasıtlı adam öldürmek</a:t>
            </a:r>
            <a:r>
              <a:rPr lang="tr-TR" sz="2800" i="1" smtClean="0">
                <a:solidFill>
                  <a:srgbClr val="0000FF"/>
                </a:solidFill>
                <a:latin typeface="Comic Sans MS" pitchFamily="66" charset="0"/>
                <a:cs typeface="Times New Roman" pitchFamily="18" charset="0"/>
              </a:rPr>
              <a:t> </a:t>
            </a:r>
          </a:p>
          <a:p>
            <a:pPr eaLnBrk="1" hangingPunct="1">
              <a:lnSpc>
                <a:spcPct val="80000"/>
              </a:lnSpc>
              <a:buFontTx/>
              <a:buNone/>
              <a:defRPr/>
            </a:pPr>
            <a:r>
              <a:rPr lang="tr-TR" sz="2400" i="1" smtClean="0">
                <a:solidFill>
                  <a:srgbClr val="0000FF"/>
                </a:solidFill>
                <a:latin typeface="Comic Sans MS" pitchFamily="66" charset="0"/>
                <a:cs typeface="Times New Roman" pitchFamily="18" charset="0"/>
              </a:rPr>
              <a:t>    </a:t>
            </a:r>
            <a:r>
              <a:rPr lang="tr-TR" sz="2400" i="1" u="sng" smtClean="0">
                <a:solidFill>
                  <a:srgbClr val="0000FF"/>
                </a:solidFill>
                <a:latin typeface="Comic Sans MS" pitchFamily="66" charset="0"/>
                <a:cs typeface="Times New Roman" pitchFamily="18" charset="0"/>
              </a:rPr>
              <a:t>Örnek</a:t>
            </a:r>
            <a:r>
              <a:rPr lang="tr-TR" sz="2400" i="1" smtClean="0">
                <a:solidFill>
                  <a:srgbClr val="0000FF"/>
                </a:solidFill>
                <a:latin typeface="Comic Sans MS" pitchFamily="66" charset="0"/>
                <a:cs typeface="Times New Roman" pitchFamily="18" charset="0"/>
              </a:rPr>
              <a:t>: Hekimin iyileşmesi mümkün olmayan hastasını öldürmesi veya tedavisini keserek ölüme terketmesi (ötanazi)</a:t>
            </a:r>
          </a:p>
          <a:p>
            <a:pPr eaLnBrk="1" hangingPunct="1">
              <a:lnSpc>
                <a:spcPct val="80000"/>
              </a:lnSpc>
              <a:buFontTx/>
              <a:buNone/>
              <a:defRPr/>
            </a:pPr>
            <a:r>
              <a:rPr lang="tr-TR" sz="2400" i="1" smtClean="0">
                <a:solidFill>
                  <a:srgbClr val="0000FF"/>
                </a:solidFill>
                <a:effectLst>
                  <a:outerShdw blurRad="38100" dist="38100" dir="2700000" algn="tl">
                    <a:srgbClr val="000000"/>
                  </a:outerShdw>
                </a:effectLst>
                <a:latin typeface="Comic Sans MS" pitchFamily="66" charset="0"/>
                <a:cs typeface="Times New Roman" pitchFamily="18" charset="0"/>
              </a:rPr>
              <a:t>    b</a:t>
            </a:r>
            <a:r>
              <a:rPr lang="tr-TR" sz="2400" i="1" smtClean="0">
                <a:solidFill>
                  <a:srgbClr val="0000FF"/>
                </a:solidFill>
                <a:latin typeface="Comic Sans MS" pitchFamily="66" charset="0"/>
                <a:cs typeface="Times New Roman" pitchFamily="18" charset="0"/>
              </a:rPr>
              <a:t>) </a:t>
            </a:r>
            <a:r>
              <a:rPr lang="tr-TR" sz="2800" i="1" smtClean="0">
                <a:solidFill>
                  <a:srgbClr val="0000FF"/>
                </a:solidFill>
                <a:latin typeface="Comic Sans MS" pitchFamily="66" charset="0"/>
                <a:cs typeface="Times New Roman" pitchFamily="18" charset="0"/>
              </a:rPr>
              <a:t>Kasıtlı yaralamak </a:t>
            </a:r>
          </a:p>
          <a:p>
            <a:pPr eaLnBrk="1" hangingPunct="1">
              <a:lnSpc>
                <a:spcPct val="80000"/>
              </a:lnSpc>
              <a:buFontTx/>
              <a:buChar char="-"/>
              <a:defRPr/>
            </a:pPr>
            <a:r>
              <a:rPr lang="tr-TR" sz="2800" smtClean="0">
                <a:solidFill>
                  <a:srgbClr val="0000FF"/>
                </a:solidFill>
                <a:latin typeface="Comic Sans MS" pitchFamily="66" charset="0"/>
              </a:rPr>
              <a:t> Söz konusu sonuç, ihmali bir davranışla da (</a:t>
            </a:r>
            <a:r>
              <a:rPr lang="tr-TR" sz="2800" i="1" smtClean="0">
                <a:solidFill>
                  <a:srgbClr val="0000FF"/>
                </a:solidFill>
                <a:effectLst>
                  <a:outerShdw blurRad="38100" dist="38100" dir="2700000" algn="tl">
                    <a:srgbClr val="000000"/>
                  </a:outerShdw>
                </a:effectLst>
                <a:latin typeface="Comic Sans MS" pitchFamily="66" charset="0"/>
              </a:rPr>
              <a:t>olası kast </a:t>
            </a:r>
            <a:r>
              <a:rPr lang="tr-TR" sz="2800" smtClean="0">
                <a:solidFill>
                  <a:srgbClr val="0000FF"/>
                </a:solidFill>
                <a:latin typeface="Comic Sans MS" pitchFamily="66" charset="0"/>
              </a:rPr>
              <a:t>) gerçekleştirilebilir.</a:t>
            </a:r>
            <a:r>
              <a:rPr lang="tr-TR" sz="2800" smtClean="0">
                <a:solidFill>
                  <a:srgbClr val="0000FF"/>
                </a:solidFill>
              </a:rPr>
              <a:t> </a:t>
            </a:r>
          </a:p>
        </p:txBody>
      </p:sp>
    </p:spTree>
    <p:extLst>
      <p:ext uri="{BB962C8B-B14F-4D97-AF65-F5344CB8AC3E}">
        <p14:creationId xmlns:p14="http://schemas.microsoft.com/office/powerpoint/2010/main" val="95898222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subTitle" idx="1"/>
          </p:nvPr>
        </p:nvSpPr>
        <p:spPr>
          <a:xfrm>
            <a:off x="304800" y="404813"/>
            <a:ext cx="8534400" cy="6224587"/>
          </a:xfrm>
        </p:spPr>
        <p:txBody>
          <a:bodyPr/>
          <a:lstStyle/>
          <a:p>
            <a:pPr marL="666750" defTabSz="190500" eaLnBrk="1" hangingPunct="1">
              <a:tabLst>
                <a:tab pos="666750" algn="l"/>
              </a:tabLst>
              <a:defRPr/>
            </a:pPr>
            <a:r>
              <a:rPr lang="tr-TR" b="1" i="1" dirty="0" smtClean="0">
                <a:solidFill>
                  <a:srgbClr val="0000FF"/>
                </a:solidFill>
                <a:effectLst>
                  <a:outerShdw blurRad="38100" dist="38100" dir="2700000" algn="tl">
                    <a:srgbClr val="000000"/>
                  </a:outerShdw>
                </a:effectLst>
                <a:latin typeface="Comic Sans MS" pitchFamily="66" charset="0"/>
              </a:rPr>
              <a:t> </a:t>
            </a:r>
            <a:r>
              <a:rPr lang="tr-TR" sz="3600" dirty="0" smtClean="0">
                <a:solidFill>
                  <a:srgbClr val="0000FF"/>
                </a:solidFill>
                <a:effectLst>
                  <a:outerShdw blurRad="38100" dist="38100" dir="2700000" algn="tl">
                    <a:srgbClr val="000000"/>
                  </a:outerShdw>
                </a:effectLst>
                <a:latin typeface="Comic Sans MS" pitchFamily="66" charset="0"/>
                <a:cs typeface="Times New Roman" pitchFamily="18" charset="0"/>
              </a:rPr>
              <a:t>“Haksız Fiil” Sorumluluğu</a:t>
            </a:r>
            <a:endParaRPr lang="tr-TR" dirty="0" smtClean="0">
              <a:solidFill>
                <a:srgbClr val="0000FF"/>
              </a:solidFill>
              <a:effectLst>
                <a:outerShdw blurRad="38100" dist="38100" dir="2700000" algn="tl">
                  <a:srgbClr val="000000"/>
                </a:outerShdw>
              </a:effectLst>
              <a:latin typeface="Comic Sans MS" pitchFamily="66" charset="0"/>
            </a:endParaRPr>
          </a:p>
          <a:p>
            <a:pPr marL="666750" algn="l" defTabSz="190500" eaLnBrk="1" hangingPunct="1">
              <a:buFontTx/>
              <a:buChar char="•"/>
              <a:tabLst>
                <a:tab pos="666750" algn="l"/>
              </a:tabLst>
              <a:defRPr/>
            </a:pPr>
            <a:r>
              <a:rPr lang="tr-TR" b="1" u="sng" dirty="0" smtClean="0">
                <a:solidFill>
                  <a:srgbClr val="0000FF"/>
                </a:solidFill>
                <a:latin typeface="Arial" pitchFamily="34" charset="0"/>
                <a:cs typeface="Times New Roman" pitchFamily="18" charset="0"/>
              </a:rPr>
              <a:t>S</a:t>
            </a:r>
            <a:r>
              <a:rPr lang="tr-TR" b="1" u="sng" dirty="0" smtClean="0">
                <a:solidFill>
                  <a:srgbClr val="0000FF"/>
                </a:solidFill>
                <a:latin typeface="Comic Sans MS" pitchFamily="66" charset="0"/>
                <a:cs typeface="Times New Roman" pitchFamily="18" charset="0"/>
              </a:rPr>
              <a:t>orumluluğun</a:t>
            </a:r>
            <a:r>
              <a:rPr lang="tr-TR" b="1" u="sng" dirty="0" smtClean="0">
                <a:solidFill>
                  <a:srgbClr val="0000FF"/>
                </a:solidFill>
                <a:latin typeface="Comic Sans MS" pitchFamily="66" charset="0"/>
              </a:rPr>
              <a:t> yasal koşulları</a:t>
            </a:r>
            <a:r>
              <a:rPr lang="tr-TR" b="1" dirty="0" smtClean="0">
                <a:solidFill>
                  <a:srgbClr val="0000FF"/>
                </a:solidFill>
                <a:latin typeface="Comic Sans MS" pitchFamily="66" charset="0"/>
              </a:rPr>
              <a:t>:</a:t>
            </a:r>
          </a:p>
          <a:p>
            <a:pPr marL="666750" algn="l" defTabSz="190500" eaLnBrk="1" hangingPunct="1">
              <a:tabLst>
                <a:tab pos="666750" algn="l"/>
              </a:tabLst>
              <a:defRPr/>
            </a:pPr>
            <a:r>
              <a:rPr lang="tr-TR" dirty="0" smtClean="0">
                <a:latin typeface="Comic Sans MS" pitchFamily="66" charset="0"/>
              </a:rPr>
              <a:t> </a:t>
            </a:r>
            <a:r>
              <a:rPr lang="tr-TR" sz="2800" dirty="0" smtClean="0">
                <a:solidFill>
                  <a:srgbClr val="0000FF"/>
                </a:solidFill>
                <a:effectLst>
                  <a:outerShdw blurRad="38100" dist="38100" dir="2700000" algn="tl">
                    <a:srgbClr val="000000"/>
                  </a:outerShdw>
                </a:effectLst>
                <a:latin typeface="Comic Sans MS" pitchFamily="66" charset="0"/>
              </a:rPr>
              <a:t>1</a:t>
            </a:r>
            <a:r>
              <a:rPr lang="tr-TR" sz="2800" dirty="0" smtClean="0">
                <a:solidFill>
                  <a:srgbClr val="0000FF"/>
                </a:solidFill>
                <a:latin typeface="Comic Sans MS" pitchFamily="66" charset="0"/>
              </a:rPr>
              <a:t>)  F</a:t>
            </a:r>
            <a:r>
              <a:rPr lang="tr-TR" sz="2800" dirty="0" smtClean="0">
                <a:solidFill>
                  <a:srgbClr val="0000FF"/>
                </a:solidFill>
                <a:latin typeface="Comic Sans MS" pitchFamily="66" charset="0"/>
                <a:cs typeface="Times New Roman" pitchFamily="18" charset="0"/>
              </a:rPr>
              <a:t>iilin</a:t>
            </a:r>
            <a:r>
              <a:rPr lang="tr-TR" sz="2800" dirty="0" smtClean="0">
                <a:solidFill>
                  <a:srgbClr val="0000FF"/>
                </a:solidFill>
                <a:latin typeface="Comic Sans MS" pitchFamily="66" charset="0"/>
              </a:rPr>
              <a:t> </a:t>
            </a:r>
            <a:r>
              <a:rPr lang="tr-TR" sz="2800" dirty="0" smtClean="0">
                <a:solidFill>
                  <a:srgbClr val="0000FF"/>
                </a:solidFill>
                <a:latin typeface="Comic Sans MS" pitchFamily="66" charset="0"/>
                <a:cs typeface="Times New Roman" pitchFamily="18" charset="0"/>
              </a:rPr>
              <a:t>hukuka aykırı olması </a:t>
            </a:r>
          </a:p>
          <a:p>
            <a:pPr marL="666750" algn="l" defTabSz="190500" eaLnBrk="1" hangingPunct="1">
              <a:tabLst>
                <a:tab pos="666750" algn="l"/>
              </a:tabLst>
              <a:defRPr/>
            </a:pPr>
            <a:r>
              <a:rPr lang="tr-TR" sz="2800" dirty="0" smtClean="0">
                <a:solidFill>
                  <a:srgbClr val="0000FF"/>
                </a:solidFill>
                <a:latin typeface="Comic Sans MS" pitchFamily="66" charset="0"/>
                <a:cs typeface="Times New Roman" pitchFamily="18" charset="0"/>
              </a:rPr>
              <a:t> </a:t>
            </a:r>
            <a:r>
              <a:rPr lang="tr-TR" sz="2800" dirty="0" smtClean="0">
                <a:solidFill>
                  <a:srgbClr val="0000FF"/>
                </a:solidFill>
                <a:effectLst>
                  <a:outerShdw blurRad="38100" dist="38100" dir="2700000" algn="tl">
                    <a:srgbClr val="000000"/>
                  </a:outerShdw>
                </a:effectLst>
                <a:latin typeface="Comic Sans MS" pitchFamily="66" charset="0"/>
                <a:cs typeface="Times New Roman" pitchFamily="18" charset="0"/>
              </a:rPr>
              <a:t>2</a:t>
            </a:r>
            <a:r>
              <a:rPr lang="tr-TR" sz="2800" dirty="0" smtClean="0">
                <a:solidFill>
                  <a:srgbClr val="0000FF"/>
                </a:solidFill>
                <a:latin typeface="Comic Sans MS" pitchFamily="66" charset="0"/>
                <a:cs typeface="Times New Roman" pitchFamily="18" charset="0"/>
              </a:rPr>
              <a:t>)  Zararın doğmuş</a:t>
            </a:r>
            <a:r>
              <a:rPr lang="tr-TR" sz="2800" dirty="0" smtClean="0">
                <a:solidFill>
                  <a:srgbClr val="0000FF"/>
                </a:solidFill>
                <a:latin typeface="Comic Sans MS" pitchFamily="66" charset="0"/>
              </a:rPr>
              <a:t> </a:t>
            </a:r>
            <a:r>
              <a:rPr lang="tr-TR" sz="2800" dirty="0" smtClean="0">
                <a:solidFill>
                  <a:srgbClr val="0000FF"/>
                </a:solidFill>
                <a:latin typeface="Comic Sans MS" pitchFamily="66" charset="0"/>
                <a:cs typeface="Times New Roman" pitchFamily="18" charset="0"/>
              </a:rPr>
              <a:t>olması</a:t>
            </a:r>
          </a:p>
          <a:p>
            <a:pPr marL="666750" algn="l" defTabSz="190500" eaLnBrk="1" hangingPunct="1">
              <a:tabLst>
                <a:tab pos="666750" algn="l"/>
              </a:tabLst>
              <a:defRPr/>
            </a:pPr>
            <a:r>
              <a:rPr lang="tr-TR" sz="2800" dirty="0" smtClean="0">
                <a:solidFill>
                  <a:srgbClr val="0000FF"/>
                </a:solidFill>
                <a:latin typeface="Comic Sans MS" pitchFamily="66" charset="0"/>
                <a:cs typeface="Times New Roman" pitchFamily="18" charset="0"/>
              </a:rPr>
              <a:t> </a:t>
            </a:r>
            <a:r>
              <a:rPr lang="tr-TR" sz="2800" dirty="0" smtClean="0">
                <a:solidFill>
                  <a:srgbClr val="0000FF"/>
                </a:solidFill>
                <a:effectLst>
                  <a:outerShdw blurRad="38100" dist="38100" dir="2700000" algn="tl">
                    <a:srgbClr val="000000"/>
                  </a:outerShdw>
                </a:effectLst>
                <a:latin typeface="Comic Sans MS" pitchFamily="66" charset="0"/>
                <a:cs typeface="Times New Roman" pitchFamily="18" charset="0"/>
              </a:rPr>
              <a:t>3</a:t>
            </a:r>
            <a:r>
              <a:rPr lang="tr-TR" sz="2800" dirty="0" smtClean="0">
                <a:solidFill>
                  <a:srgbClr val="0000FF"/>
                </a:solidFill>
                <a:latin typeface="Comic Sans MS" pitchFamily="66" charset="0"/>
                <a:cs typeface="Times New Roman" pitchFamily="18" charset="0"/>
              </a:rPr>
              <a:t>)  Kusurlu bir davranışın bulunması</a:t>
            </a:r>
            <a:r>
              <a:rPr lang="tr-TR" sz="2800" dirty="0" smtClean="0">
                <a:solidFill>
                  <a:srgbClr val="0000FF"/>
                </a:solidFill>
                <a:latin typeface="Comic Sans MS" pitchFamily="66" charset="0"/>
              </a:rPr>
              <a:t> </a:t>
            </a:r>
          </a:p>
          <a:p>
            <a:pPr marL="666750" algn="l" defTabSz="190500" eaLnBrk="1" hangingPunct="1">
              <a:tabLst>
                <a:tab pos="666750" algn="l"/>
              </a:tabLst>
              <a:defRPr/>
            </a:pPr>
            <a:r>
              <a:rPr lang="tr-TR" sz="2800" dirty="0" smtClean="0">
                <a:solidFill>
                  <a:srgbClr val="0000FF"/>
                </a:solidFill>
                <a:latin typeface="Comic Sans MS" pitchFamily="66" charset="0"/>
                <a:cs typeface="Times New Roman" pitchFamily="18" charset="0"/>
              </a:rPr>
              <a:t> </a:t>
            </a:r>
            <a:r>
              <a:rPr lang="tr-TR" sz="2800" dirty="0" smtClean="0">
                <a:solidFill>
                  <a:srgbClr val="0000FF"/>
                </a:solidFill>
                <a:effectLst>
                  <a:outerShdw blurRad="38100" dist="38100" dir="2700000" algn="tl">
                    <a:srgbClr val="000000"/>
                  </a:outerShdw>
                </a:effectLst>
                <a:latin typeface="Comic Sans MS" pitchFamily="66" charset="0"/>
                <a:cs typeface="Times New Roman" pitchFamily="18" charset="0"/>
              </a:rPr>
              <a:t>4</a:t>
            </a:r>
            <a:r>
              <a:rPr lang="tr-TR" sz="2800" dirty="0" smtClean="0">
                <a:solidFill>
                  <a:srgbClr val="0000FF"/>
                </a:solidFill>
                <a:latin typeface="Comic Sans MS" pitchFamily="66" charset="0"/>
                <a:cs typeface="Times New Roman" pitchFamily="18" charset="0"/>
              </a:rPr>
              <a:t>)  Zarar ile sonuç arasında uygun                                 nedensellik(illiyet) bağı bulunması</a:t>
            </a:r>
            <a:r>
              <a:rPr lang="tr-TR" sz="2800" i="1" dirty="0" smtClean="0">
                <a:solidFill>
                  <a:srgbClr val="0000FF"/>
                </a:solidFill>
                <a:latin typeface="Comic Sans MS" pitchFamily="66" charset="0"/>
                <a:cs typeface="Times New Roman" pitchFamily="18" charset="0"/>
              </a:rPr>
              <a:t> </a:t>
            </a:r>
          </a:p>
          <a:p>
            <a:pPr marL="666750" algn="l" defTabSz="190500" eaLnBrk="1" hangingPunct="1">
              <a:tabLst>
                <a:tab pos="666750" algn="l"/>
              </a:tabLst>
              <a:defRPr/>
            </a:pPr>
            <a:r>
              <a:rPr lang="tr-TR" sz="2800" dirty="0" smtClean="0">
                <a:solidFill>
                  <a:schemeClr val="tx2"/>
                </a:solidFill>
              </a:rPr>
              <a:t>* </a:t>
            </a:r>
            <a:r>
              <a:rPr lang="tr-TR" sz="2800" i="1" dirty="0" smtClean="0">
                <a:solidFill>
                  <a:schemeClr val="tx2"/>
                </a:solidFill>
                <a:cs typeface="Times New Roman" pitchFamily="18" charset="0"/>
              </a:rPr>
              <a:t>Haksız fiiller tazminat davalarının,                        meydana</a:t>
            </a:r>
            <a:r>
              <a:rPr lang="tr-TR" sz="2800" i="1" dirty="0" smtClean="0">
                <a:solidFill>
                  <a:schemeClr val="tx2"/>
                </a:solidFill>
              </a:rPr>
              <a:t> </a:t>
            </a:r>
            <a:r>
              <a:rPr lang="tr-TR" sz="2800" i="1" dirty="0" smtClean="0">
                <a:solidFill>
                  <a:schemeClr val="tx2"/>
                </a:solidFill>
                <a:cs typeface="Times New Roman" pitchFamily="18" charset="0"/>
              </a:rPr>
              <a:t>gelen suçlar ceza davalarının </a:t>
            </a:r>
            <a:r>
              <a:rPr lang="tr-TR" sz="2800" i="1" dirty="0" smtClean="0">
                <a:solidFill>
                  <a:schemeClr val="tx2"/>
                </a:solidFill>
              </a:rPr>
              <a:t> </a:t>
            </a:r>
            <a:r>
              <a:rPr lang="tr-TR" sz="2800" i="1" dirty="0" smtClean="0">
                <a:solidFill>
                  <a:schemeClr val="tx2"/>
                </a:solidFill>
                <a:cs typeface="Times New Roman" pitchFamily="18" charset="0"/>
              </a:rPr>
              <a:t>konusunu</a:t>
            </a:r>
            <a:r>
              <a:rPr lang="tr-TR" sz="2800" i="1" dirty="0" smtClean="0">
                <a:solidFill>
                  <a:schemeClr val="tx2"/>
                </a:solidFill>
              </a:rPr>
              <a:t> </a:t>
            </a:r>
            <a:r>
              <a:rPr lang="tr-TR" sz="2800" i="1" dirty="0" smtClean="0">
                <a:solidFill>
                  <a:schemeClr val="tx2"/>
                </a:solidFill>
                <a:cs typeface="Times New Roman" pitchFamily="18" charset="0"/>
              </a:rPr>
              <a:t>oluşturmaktadır.</a:t>
            </a:r>
            <a:r>
              <a:rPr lang="tr-TR" sz="2800" dirty="0" smtClean="0">
                <a:solidFill>
                  <a:schemeClr val="tx2"/>
                </a:solidFill>
                <a:cs typeface="Times New Roman" pitchFamily="18" charset="0"/>
              </a:rPr>
              <a:t> </a:t>
            </a:r>
            <a:endParaRPr lang="tr-TR" sz="2800" i="1" dirty="0" smtClean="0">
              <a:solidFill>
                <a:schemeClr val="tx2"/>
              </a:solidFill>
            </a:endParaRPr>
          </a:p>
        </p:txBody>
      </p:sp>
    </p:spTree>
    <p:extLst>
      <p:ext uri="{BB962C8B-B14F-4D97-AF65-F5344CB8AC3E}">
        <p14:creationId xmlns:p14="http://schemas.microsoft.com/office/powerpoint/2010/main" val="241963585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tr-TR" sz="4000" i="1" smtClean="0">
                <a:latin typeface="Comic Sans MS" pitchFamily="66" charset="0"/>
              </a:rPr>
              <a:t>Dikkatsizlik  veya Tedbirsizlik </a:t>
            </a:r>
            <a:br>
              <a:rPr lang="tr-TR" sz="4000" i="1" smtClean="0">
                <a:latin typeface="Comic Sans MS" pitchFamily="66" charset="0"/>
              </a:rPr>
            </a:br>
            <a:endParaRPr lang="tr-TR" sz="4000" i="1" smtClean="0">
              <a:latin typeface="Comic Sans MS" pitchFamily="66" charset="0"/>
            </a:endParaRPr>
          </a:p>
        </p:txBody>
      </p:sp>
      <p:sp>
        <p:nvSpPr>
          <p:cNvPr id="28675" name="Rectangle 3"/>
          <p:cNvSpPr>
            <a:spLocks noGrp="1" noChangeArrowheads="1"/>
          </p:cNvSpPr>
          <p:nvPr>
            <p:ph type="body" idx="1"/>
          </p:nvPr>
        </p:nvSpPr>
        <p:spPr>
          <a:xfrm>
            <a:off x="685800" y="1928813"/>
            <a:ext cx="8029575" cy="4167187"/>
          </a:xfrm>
        </p:spPr>
        <p:txBody>
          <a:bodyPr/>
          <a:lstStyle/>
          <a:p>
            <a:pPr eaLnBrk="1" hangingPunct="1"/>
            <a:r>
              <a:rPr lang="tr-TR" sz="2800" i="1" smtClean="0">
                <a:solidFill>
                  <a:srgbClr val="0000FF"/>
                </a:solidFill>
                <a:latin typeface="Comic Sans MS" pitchFamily="66" charset="0"/>
              </a:rPr>
              <a:t> </a:t>
            </a:r>
            <a:r>
              <a:rPr lang="tr-TR" sz="2800" smtClean="0">
                <a:solidFill>
                  <a:srgbClr val="0000FF"/>
                </a:solidFill>
                <a:latin typeface="Comic Sans MS" pitchFamily="66" charset="0"/>
              </a:rPr>
              <a:t>“</a:t>
            </a:r>
            <a:r>
              <a:rPr lang="tr-TR" sz="2800" b="1" smtClean="0">
                <a:solidFill>
                  <a:srgbClr val="0000FF"/>
                </a:solidFill>
                <a:latin typeface="Comic Sans MS" pitchFamily="66" charset="0"/>
              </a:rPr>
              <a:t>Dikkatsizlik</a:t>
            </a:r>
            <a:r>
              <a:rPr lang="tr-TR" sz="2800" smtClean="0">
                <a:solidFill>
                  <a:srgbClr val="0000FF"/>
                </a:solidFill>
                <a:latin typeface="Comic Sans MS" pitchFamily="66" charset="0"/>
              </a:rPr>
              <a:t>” yapılmaması gerekeni yapma; “</a:t>
            </a:r>
            <a:r>
              <a:rPr lang="tr-TR" sz="2800" b="1" smtClean="0">
                <a:solidFill>
                  <a:srgbClr val="0000FF"/>
                </a:solidFill>
                <a:latin typeface="Comic Sans MS" pitchFamily="66" charset="0"/>
              </a:rPr>
              <a:t>tedbirsizlik</a:t>
            </a:r>
            <a:r>
              <a:rPr lang="tr-TR" sz="2800" smtClean="0">
                <a:solidFill>
                  <a:srgbClr val="0000FF"/>
                </a:solidFill>
                <a:latin typeface="Comic Sans MS" pitchFamily="66" charset="0"/>
              </a:rPr>
              <a:t>” önlenebilir bir tehlikenin önlenmesinde gösterilen kusurluluğu ifade eder. </a:t>
            </a:r>
          </a:p>
          <a:p>
            <a:pPr eaLnBrk="1" hangingPunct="1"/>
            <a:r>
              <a:rPr lang="tr-TR" sz="2800" smtClean="0">
                <a:solidFill>
                  <a:srgbClr val="0000FF"/>
                </a:solidFill>
                <a:latin typeface="Comic Sans MS" pitchFamily="66" charset="0"/>
              </a:rPr>
              <a:t>Hekimden beklenen aşırı bir dikkat göstermesi ve önlem alması değil, normal bir dikkat göstermesi ve tedbir almasıdır.</a:t>
            </a:r>
            <a:r>
              <a:rPr lang="tr-TR" sz="2800" smtClean="0">
                <a:solidFill>
                  <a:srgbClr val="0000FF"/>
                </a:solidFill>
              </a:rPr>
              <a:t> </a:t>
            </a:r>
          </a:p>
        </p:txBody>
      </p:sp>
    </p:spTree>
    <p:extLst>
      <p:ext uri="{BB962C8B-B14F-4D97-AF65-F5344CB8AC3E}">
        <p14:creationId xmlns:p14="http://schemas.microsoft.com/office/powerpoint/2010/main" val="23994553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tr-TR" sz="4000" i="1" smtClean="0">
                <a:latin typeface="Comic Sans MS" pitchFamily="66" charset="0"/>
              </a:rPr>
              <a:t/>
            </a:r>
            <a:br>
              <a:rPr lang="tr-TR" sz="4000" i="1" smtClean="0">
                <a:latin typeface="Comic Sans MS" pitchFamily="66" charset="0"/>
              </a:rPr>
            </a:br>
            <a:r>
              <a:rPr lang="tr-TR" sz="4000" i="1" smtClean="0">
                <a:latin typeface="Comic Sans MS" pitchFamily="66" charset="0"/>
              </a:rPr>
              <a:t>Meslekte Acemilik</a:t>
            </a:r>
            <a:r>
              <a:rPr lang="tr-TR" sz="4000" smtClean="0"/>
              <a:t/>
            </a:r>
            <a:br>
              <a:rPr lang="tr-TR" sz="4000" smtClean="0"/>
            </a:br>
            <a:endParaRPr lang="tr-TR" sz="4000" smtClean="0"/>
          </a:p>
        </p:txBody>
      </p:sp>
      <p:sp>
        <p:nvSpPr>
          <p:cNvPr id="29699" name="Rectangle 3"/>
          <p:cNvSpPr>
            <a:spLocks noGrp="1" noChangeArrowheads="1"/>
          </p:cNvSpPr>
          <p:nvPr>
            <p:ph type="body" idx="1"/>
          </p:nvPr>
        </p:nvSpPr>
        <p:spPr/>
        <p:txBody>
          <a:bodyPr/>
          <a:lstStyle/>
          <a:p>
            <a:pPr eaLnBrk="1" hangingPunct="1"/>
            <a:r>
              <a:rPr lang="tr-TR" sz="2800" smtClean="0">
                <a:solidFill>
                  <a:srgbClr val="0000FF"/>
                </a:solidFill>
                <a:latin typeface="Comic Sans MS" pitchFamily="66" charset="0"/>
              </a:rPr>
              <a:t>Hekimin mesleği veya uzmanlığı ile ilgili olarak kabul edilmiş olan bilgileri,uygulamaları bilmesi benimsemesi ve buna uyması zorunludur. </a:t>
            </a:r>
          </a:p>
          <a:p>
            <a:pPr eaLnBrk="1" hangingPunct="1"/>
            <a:r>
              <a:rPr lang="tr-TR" sz="2800" smtClean="0">
                <a:solidFill>
                  <a:srgbClr val="0000FF"/>
                </a:solidFill>
                <a:latin typeface="Comic Sans MS" pitchFamily="66" charset="0"/>
              </a:rPr>
              <a:t>Kendini tıbbın gelişmesi düzeyinde yetiştirmesi gerekir. </a:t>
            </a:r>
          </a:p>
        </p:txBody>
      </p:sp>
    </p:spTree>
    <p:extLst>
      <p:ext uri="{BB962C8B-B14F-4D97-AF65-F5344CB8AC3E}">
        <p14:creationId xmlns:p14="http://schemas.microsoft.com/office/powerpoint/2010/main" val="320481752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tr-TR" sz="4000" i="1" smtClean="0">
                <a:latin typeface="Comic Sans MS" pitchFamily="66" charset="0"/>
              </a:rPr>
              <a:t/>
            </a:r>
            <a:br>
              <a:rPr lang="tr-TR" sz="4000" i="1" smtClean="0">
                <a:latin typeface="Comic Sans MS" pitchFamily="66" charset="0"/>
              </a:rPr>
            </a:br>
            <a:r>
              <a:rPr lang="tr-TR" sz="4000" i="1" smtClean="0">
                <a:latin typeface="Comic Sans MS" pitchFamily="66" charset="0"/>
              </a:rPr>
              <a:t>Yasa, Emir ve Yönetmeliklere Uymama</a:t>
            </a:r>
            <a:r>
              <a:rPr lang="tr-TR" sz="4000" smtClean="0">
                <a:latin typeface="Comic Sans MS" pitchFamily="66" charset="0"/>
              </a:rPr>
              <a:t/>
            </a:r>
            <a:br>
              <a:rPr lang="tr-TR" sz="4000" smtClean="0">
                <a:latin typeface="Comic Sans MS" pitchFamily="66" charset="0"/>
              </a:rPr>
            </a:br>
            <a:endParaRPr lang="tr-TR" sz="4000" smtClean="0">
              <a:latin typeface="Comic Sans MS" pitchFamily="66" charset="0"/>
            </a:endParaRPr>
          </a:p>
        </p:txBody>
      </p:sp>
      <p:sp>
        <p:nvSpPr>
          <p:cNvPr id="30723" name="Rectangle 3"/>
          <p:cNvSpPr>
            <a:spLocks noGrp="1" noChangeArrowheads="1"/>
          </p:cNvSpPr>
          <p:nvPr>
            <p:ph type="body" idx="1"/>
          </p:nvPr>
        </p:nvSpPr>
        <p:spPr>
          <a:xfrm>
            <a:off x="914400" y="2492896"/>
            <a:ext cx="7772400" cy="3862664"/>
          </a:xfrm>
        </p:spPr>
        <p:txBody>
          <a:bodyPr/>
          <a:lstStyle/>
          <a:p>
            <a:pPr eaLnBrk="1" hangingPunct="1"/>
            <a:r>
              <a:rPr lang="tr-TR" sz="2800" dirty="0" smtClean="0">
                <a:solidFill>
                  <a:srgbClr val="0000FF"/>
                </a:solidFill>
                <a:latin typeface="Comic Sans MS" pitchFamily="66" charset="0"/>
              </a:rPr>
              <a:t>Konu ile ilgili her türlü yasa, yönetmelik ve idari kuralı kapsar. </a:t>
            </a:r>
          </a:p>
          <a:p>
            <a:pPr eaLnBrk="1" hangingPunct="1"/>
            <a:r>
              <a:rPr lang="tr-TR" sz="2800" dirty="0" smtClean="0">
                <a:solidFill>
                  <a:srgbClr val="0000FF"/>
                </a:solidFill>
                <a:latin typeface="Comic Sans MS" pitchFamily="66" charset="0"/>
              </a:rPr>
              <a:t>Genel tıp ve uzmanlık alanlarının yazılı kuraları; özellikle, </a:t>
            </a:r>
            <a:r>
              <a:rPr lang="tr-TR" sz="2800" b="1" dirty="0" smtClean="0">
                <a:solidFill>
                  <a:srgbClr val="0000FF"/>
                </a:solidFill>
                <a:latin typeface="Comic Sans MS" pitchFamily="66" charset="0"/>
              </a:rPr>
              <a:t>“meslekte yeterlilik” </a:t>
            </a:r>
            <a:r>
              <a:rPr lang="tr-TR" sz="2800" dirty="0" smtClean="0">
                <a:solidFill>
                  <a:srgbClr val="0000FF"/>
                </a:solidFill>
                <a:latin typeface="Comic Sans MS" pitchFamily="66" charset="0"/>
              </a:rPr>
              <a:t>kuralları önem kazanmıştır.</a:t>
            </a:r>
          </a:p>
        </p:txBody>
      </p:sp>
    </p:spTree>
    <p:extLst>
      <p:ext uri="{BB962C8B-B14F-4D97-AF65-F5344CB8AC3E}">
        <p14:creationId xmlns:p14="http://schemas.microsoft.com/office/powerpoint/2010/main" val="159878870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684213" y="2133600"/>
            <a:ext cx="7772400" cy="1143000"/>
          </a:xfrm>
        </p:spPr>
        <p:txBody>
          <a:bodyPr/>
          <a:lstStyle/>
          <a:p>
            <a:pPr eaLnBrk="1" hangingPunct="1">
              <a:defRPr/>
            </a:pPr>
            <a:r>
              <a:rPr lang="tr-TR" b="1" smtClean="0">
                <a:solidFill>
                  <a:srgbClr val="FF3300"/>
                </a:solidFill>
                <a:effectLst>
                  <a:outerShdw blurRad="38100" dist="38100" dir="2700000" algn="tl">
                    <a:srgbClr val="000000"/>
                  </a:outerShdw>
                </a:effectLst>
                <a:latin typeface="Arial" charset="0"/>
              </a:rPr>
              <a:t>2</a:t>
            </a:r>
            <a:r>
              <a:rPr lang="tr-TR" smtClean="0">
                <a:solidFill>
                  <a:schemeClr val="tx1"/>
                </a:solidFill>
                <a:latin typeface="Comic Sans MS" pitchFamily="66" charset="0"/>
              </a:rPr>
              <a:t>)</a:t>
            </a:r>
            <a:r>
              <a:rPr lang="tr-TR" smtClean="0">
                <a:solidFill>
                  <a:srgbClr val="0000FF"/>
                </a:solidFill>
                <a:latin typeface="Comic Sans MS" pitchFamily="66" charset="0"/>
              </a:rPr>
              <a:t> </a:t>
            </a:r>
            <a:r>
              <a:rPr lang="tr-TR" sz="4000" b="1" smtClean="0">
                <a:solidFill>
                  <a:schemeClr val="accent1"/>
                </a:solidFill>
                <a:latin typeface="Comic Sans MS" pitchFamily="66" charset="0"/>
              </a:rPr>
              <a:t>HUKUKİ SORUMLULUK</a:t>
            </a:r>
          </a:p>
        </p:txBody>
      </p:sp>
    </p:spTree>
    <p:extLst>
      <p:ext uri="{BB962C8B-B14F-4D97-AF65-F5344CB8AC3E}">
        <p14:creationId xmlns:p14="http://schemas.microsoft.com/office/powerpoint/2010/main" val="103232236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tr-TR" b="1" smtClean="0">
                <a:solidFill>
                  <a:schemeClr val="accent1"/>
                </a:solidFill>
                <a:latin typeface="Comic Sans MS" pitchFamily="66" charset="0"/>
              </a:rPr>
              <a:t>Hukuki Sorumluluk</a:t>
            </a:r>
            <a:r>
              <a:rPr lang="tr-TR" smtClean="0"/>
              <a:t> </a:t>
            </a:r>
          </a:p>
        </p:txBody>
      </p:sp>
      <p:sp>
        <p:nvSpPr>
          <p:cNvPr id="304131" name="Rectangle 3"/>
          <p:cNvSpPr>
            <a:spLocks noGrp="1" noChangeArrowheads="1"/>
          </p:cNvSpPr>
          <p:nvPr>
            <p:ph type="body" idx="1"/>
          </p:nvPr>
        </p:nvSpPr>
        <p:spPr/>
        <p:txBody>
          <a:bodyPr/>
          <a:lstStyle/>
          <a:p>
            <a:pPr eaLnBrk="1" hangingPunct="1">
              <a:defRPr/>
            </a:pPr>
            <a:r>
              <a:rPr lang="tr-TR" smtClean="0">
                <a:solidFill>
                  <a:srgbClr val="0000FF"/>
                </a:solidFill>
                <a:effectLst>
                  <a:outerShdw blurRad="38100" dist="38100" dir="2700000" algn="tl">
                    <a:srgbClr val="000000"/>
                  </a:outerShdw>
                </a:effectLst>
                <a:latin typeface="Comic Sans MS" pitchFamily="66" charset="0"/>
              </a:rPr>
              <a:t>Özel Hukuk</a:t>
            </a:r>
            <a:r>
              <a:rPr lang="tr-TR" smtClean="0">
                <a:solidFill>
                  <a:srgbClr val="0000FF"/>
                </a:solidFill>
                <a:latin typeface="Comic Sans MS" pitchFamily="66" charset="0"/>
              </a:rPr>
              <a:t>'ta her türlü kusur “haksız fiil” sayılır ve kusurlu olan kişi bu zararı ödemekle yükümlüdür.</a:t>
            </a:r>
          </a:p>
          <a:p>
            <a:pPr eaLnBrk="1" hangingPunct="1">
              <a:defRPr/>
            </a:pPr>
            <a:r>
              <a:rPr lang="tr-TR" smtClean="0">
                <a:solidFill>
                  <a:srgbClr val="0000FF"/>
                </a:solidFill>
                <a:latin typeface="Comic Sans MS" pitchFamily="66" charset="0"/>
              </a:rPr>
              <a:t> </a:t>
            </a:r>
            <a:r>
              <a:rPr lang="tr-TR" smtClean="0">
                <a:solidFill>
                  <a:srgbClr val="0000FF"/>
                </a:solidFill>
                <a:effectLst>
                  <a:outerShdw blurRad="38100" dist="38100" dir="2700000" algn="tl">
                    <a:srgbClr val="000000"/>
                  </a:outerShdw>
                </a:effectLst>
                <a:latin typeface="Comic Sans MS" pitchFamily="66" charset="0"/>
              </a:rPr>
              <a:t>Tazminat davası</a:t>
            </a:r>
            <a:r>
              <a:rPr lang="tr-TR" smtClean="0">
                <a:solidFill>
                  <a:srgbClr val="0000FF"/>
                </a:solidFill>
                <a:latin typeface="Comic Sans MS" pitchFamily="66" charset="0"/>
              </a:rPr>
              <a:t> olarak bilinen bu davanın açılması ve zararın ispatı davacı hasta veya yakınına düşer</a:t>
            </a:r>
            <a:r>
              <a:rPr lang="tr-TR" smtClean="0">
                <a:solidFill>
                  <a:srgbClr val="0000FF"/>
                </a:solidFill>
              </a:rPr>
              <a:t> (</a:t>
            </a:r>
            <a:r>
              <a:rPr lang="tr-TR" i="1" smtClean="0">
                <a:solidFill>
                  <a:srgbClr val="0000FF"/>
                </a:solidFill>
              </a:rPr>
              <a:t>Borçlar Kanunu, 41.42.md</a:t>
            </a:r>
            <a:r>
              <a:rPr lang="tr-TR" smtClean="0">
                <a:solidFill>
                  <a:srgbClr val="0000FF"/>
                </a:solidFill>
              </a:rPr>
              <a:t>).</a:t>
            </a:r>
          </a:p>
        </p:txBody>
      </p:sp>
    </p:spTree>
    <p:extLst>
      <p:ext uri="{BB962C8B-B14F-4D97-AF65-F5344CB8AC3E}">
        <p14:creationId xmlns:p14="http://schemas.microsoft.com/office/powerpoint/2010/main" val="216655872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684213" y="2133600"/>
            <a:ext cx="7772400" cy="1143000"/>
          </a:xfrm>
        </p:spPr>
        <p:txBody>
          <a:bodyPr/>
          <a:lstStyle/>
          <a:p>
            <a:pPr eaLnBrk="1" hangingPunct="1">
              <a:defRPr/>
            </a:pPr>
            <a:r>
              <a:rPr lang="tr-TR" b="1" smtClean="0">
                <a:solidFill>
                  <a:srgbClr val="FF3300"/>
                </a:solidFill>
                <a:effectLst>
                  <a:outerShdw blurRad="38100" dist="38100" dir="2700000" algn="tl">
                    <a:srgbClr val="000000"/>
                  </a:outerShdw>
                </a:effectLst>
                <a:latin typeface="Arial" charset="0"/>
              </a:rPr>
              <a:t>3</a:t>
            </a:r>
            <a:r>
              <a:rPr lang="tr-TR" smtClean="0">
                <a:solidFill>
                  <a:srgbClr val="FF3300"/>
                </a:solidFill>
                <a:latin typeface="Comic Sans MS" pitchFamily="66" charset="0"/>
              </a:rPr>
              <a:t>) </a:t>
            </a:r>
            <a:r>
              <a:rPr lang="tr-TR" sz="4000" b="1" smtClean="0">
                <a:solidFill>
                  <a:srgbClr val="FF3300"/>
                </a:solidFill>
                <a:latin typeface="Comic Sans MS" pitchFamily="66" charset="0"/>
              </a:rPr>
              <a:t>İDARİ SORUMLULUK</a:t>
            </a:r>
          </a:p>
        </p:txBody>
      </p:sp>
    </p:spTree>
    <p:extLst>
      <p:ext uri="{BB962C8B-B14F-4D97-AF65-F5344CB8AC3E}">
        <p14:creationId xmlns:p14="http://schemas.microsoft.com/office/powerpoint/2010/main" val="29870258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55650" y="333375"/>
            <a:ext cx="7772400" cy="1143000"/>
          </a:xfrm>
        </p:spPr>
        <p:txBody>
          <a:bodyPr/>
          <a:lstStyle/>
          <a:p>
            <a:pPr eaLnBrk="1" hangingPunct="1"/>
            <a:r>
              <a:rPr lang="tr-TR" b="1" smtClean="0">
                <a:solidFill>
                  <a:srgbClr val="FF3300"/>
                </a:solidFill>
                <a:latin typeface="Comic Sans MS" pitchFamily="66" charset="0"/>
              </a:rPr>
              <a:t>İdari Sorumluluk</a:t>
            </a:r>
          </a:p>
        </p:txBody>
      </p:sp>
      <p:sp>
        <p:nvSpPr>
          <p:cNvPr id="34819" name="Rectangle 3"/>
          <p:cNvSpPr>
            <a:spLocks noGrp="1" noChangeArrowheads="1"/>
          </p:cNvSpPr>
          <p:nvPr>
            <p:ph type="body" idx="1"/>
          </p:nvPr>
        </p:nvSpPr>
        <p:spPr>
          <a:xfrm>
            <a:off x="755650" y="1557338"/>
            <a:ext cx="8064500" cy="4537075"/>
          </a:xfrm>
        </p:spPr>
        <p:txBody>
          <a:bodyPr/>
          <a:lstStyle/>
          <a:p>
            <a:pPr eaLnBrk="1" hangingPunct="1">
              <a:lnSpc>
                <a:spcPct val="80000"/>
              </a:lnSpc>
            </a:pPr>
            <a:r>
              <a:rPr lang="tr-TR" sz="2800" smtClean="0">
                <a:solidFill>
                  <a:srgbClr val="0000FF"/>
                </a:solidFill>
                <a:latin typeface="Comic Sans MS" pitchFamily="66" charset="0"/>
              </a:rPr>
              <a:t> Kamu veya özel kurum içi yapılan soruşturmadır. “Disiplin” konusu; </a:t>
            </a:r>
            <a:r>
              <a:rPr lang="tr-TR" sz="2800" u="sng" smtClean="0">
                <a:solidFill>
                  <a:srgbClr val="0000FF"/>
                </a:solidFill>
                <a:latin typeface="Comic Sans MS" pitchFamily="66" charset="0"/>
              </a:rPr>
              <a:t>657 sayılı yasanın</a:t>
            </a:r>
            <a:r>
              <a:rPr lang="tr-TR" sz="2800" smtClean="0">
                <a:solidFill>
                  <a:srgbClr val="0000FF"/>
                </a:solidFill>
                <a:latin typeface="Comic Sans MS" pitchFamily="66" charset="0"/>
              </a:rPr>
              <a:t> 7. bölümünde (124-145. maddeler) ele alınmıştır. </a:t>
            </a:r>
          </a:p>
          <a:p>
            <a:pPr eaLnBrk="1" hangingPunct="1">
              <a:lnSpc>
                <a:spcPct val="80000"/>
              </a:lnSpc>
            </a:pPr>
            <a:r>
              <a:rPr lang="tr-TR" sz="2800" smtClean="0">
                <a:solidFill>
                  <a:srgbClr val="0000FF"/>
                </a:solidFill>
                <a:latin typeface="Comic Sans MS" pitchFamily="66" charset="0"/>
              </a:rPr>
              <a:t>Uyarı, maaş kesme, kademe ilerlemesinin durdurulması, kurumdan ihraç gibi cezaları içerir. </a:t>
            </a:r>
          </a:p>
          <a:p>
            <a:pPr eaLnBrk="1" hangingPunct="1">
              <a:lnSpc>
                <a:spcPct val="80000"/>
              </a:lnSpc>
            </a:pPr>
            <a:r>
              <a:rPr lang="tr-TR" sz="2800" smtClean="0">
                <a:solidFill>
                  <a:srgbClr val="0000FF"/>
                </a:solidFill>
                <a:latin typeface="Comic Sans MS" pitchFamily="66" charset="0"/>
              </a:rPr>
              <a:t>Üniversitede, </a:t>
            </a:r>
            <a:r>
              <a:rPr lang="tr-TR" sz="2800" u="sng" smtClean="0">
                <a:solidFill>
                  <a:srgbClr val="0000FF"/>
                </a:solidFill>
                <a:latin typeface="Comic Sans MS" pitchFamily="66" charset="0"/>
              </a:rPr>
              <a:t>2547 sayılı</a:t>
            </a:r>
            <a:r>
              <a:rPr lang="tr-TR" sz="2800" smtClean="0">
                <a:solidFill>
                  <a:srgbClr val="0000FF"/>
                </a:solidFill>
                <a:latin typeface="Comic Sans MS" pitchFamily="66" charset="0"/>
              </a:rPr>
              <a:t> “Yüksek Öğretim Kanunu”(YÖK)  ve  bununla ilişkili olarak “Yükseköğretim Kurumları Yönetici, Öğretim Elemanı ve Memurları Disiplin Yönetmeliği” önem taşımaktadır.</a:t>
            </a:r>
          </a:p>
          <a:p>
            <a:pPr eaLnBrk="1" hangingPunct="1">
              <a:lnSpc>
                <a:spcPct val="80000"/>
              </a:lnSpc>
            </a:pPr>
            <a:endParaRPr lang="tr-TR" sz="2800" smtClean="0">
              <a:solidFill>
                <a:srgbClr val="0000FF"/>
              </a:solidFill>
              <a:latin typeface="Comic Sans MS" pitchFamily="66" charset="0"/>
            </a:endParaRPr>
          </a:p>
          <a:p>
            <a:pPr eaLnBrk="1" hangingPunct="1">
              <a:lnSpc>
                <a:spcPct val="80000"/>
              </a:lnSpc>
            </a:pPr>
            <a:endParaRPr lang="tr-TR" sz="2800" smtClean="0"/>
          </a:p>
        </p:txBody>
      </p:sp>
    </p:spTree>
    <p:extLst>
      <p:ext uri="{BB962C8B-B14F-4D97-AF65-F5344CB8AC3E}">
        <p14:creationId xmlns:p14="http://schemas.microsoft.com/office/powerpoint/2010/main" val="232241440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a:xfrm>
            <a:off x="684213" y="1556793"/>
            <a:ext cx="7775575" cy="2880319"/>
          </a:xfrm>
          <a:solidFill>
            <a:schemeClr val="tx2">
              <a:lumMod val="90000"/>
            </a:schemeClr>
          </a:solidFill>
        </p:spPr>
        <p:txBody>
          <a:bodyPr/>
          <a:lstStyle/>
          <a:p>
            <a:pPr eaLnBrk="1" hangingPunct="1">
              <a:defRPr/>
            </a:pPr>
            <a:r>
              <a:rPr lang="tr-TR" b="1" dirty="0" smtClean="0">
                <a:solidFill>
                  <a:srgbClr val="FF3300"/>
                </a:solidFill>
                <a:effectLst>
                  <a:outerShdw blurRad="38100" dist="38100" dir="2700000" algn="tl">
                    <a:srgbClr val="000000"/>
                  </a:outerShdw>
                </a:effectLst>
                <a:latin typeface="Arial" charset="0"/>
              </a:rPr>
              <a:t>4</a:t>
            </a:r>
            <a:r>
              <a:rPr lang="tr-TR" dirty="0" smtClean="0">
                <a:solidFill>
                  <a:schemeClr val="tx1"/>
                </a:solidFill>
                <a:latin typeface="Comic Sans MS" pitchFamily="66" charset="0"/>
              </a:rPr>
              <a:t>)</a:t>
            </a:r>
            <a:r>
              <a:rPr lang="tr-TR" dirty="0" smtClean="0">
                <a:solidFill>
                  <a:srgbClr val="0000FF"/>
                </a:solidFill>
                <a:latin typeface="Comic Sans MS" pitchFamily="66" charset="0"/>
              </a:rPr>
              <a:t> </a:t>
            </a:r>
            <a:r>
              <a:rPr lang="tr-TR" sz="4000" b="1" dirty="0" smtClean="0">
                <a:solidFill>
                  <a:schemeClr val="bg1"/>
                </a:solidFill>
                <a:latin typeface="Comic Sans MS" pitchFamily="66" charset="0"/>
              </a:rPr>
              <a:t>MESLEKİ  SORUMLULUKLAR</a:t>
            </a:r>
            <a:br>
              <a:rPr lang="tr-TR" sz="4000" b="1" dirty="0" smtClean="0">
                <a:solidFill>
                  <a:schemeClr val="bg1"/>
                </a:solidFill>
                <a:latin typeface="Comic Sans MS" pitchFamily="66" charset="0"/>
              </a:rPr>
            </a:br>
            <a:r>
              <a:rPr lang="tr-TR" sz="4000" b="1" dirty="0" smtClean="0">
                <a:solidFill>
                  <a:schemeClr val="bg1"/>
                </a:solidFill>
                <a:latin typeface="Comic Sans MS" pitchFamily="66" charset="0"/>
              </a:rPr>
              <a:t> </a:t>
            </a:r>
            <a:r>
              <a:rPr lang="tr-TR" sz="2800" dirty="0" smtClean="0">
                <a:solidFill>
                  <a:srgbClr val="0000FF"/>
                </a:solidFill>
                <a:effectLst>
                  <a:outerShdw blurRad="38100" dist="38100" dir="2700000" algn="tl">
                    <a:srgbClr val="000000"/>
                  </a:outerShdw>
                </a:effectLst>
                <a:latin typeface="Comic Sans MS" pitchFamily="66" charset="0"/>
              </a:rPr>
              <a:t>(Meslek Odası, Uzmanlık Dernekleri vb. sivil yapılar açısından)</a:t>
            </a:r>
          </a:p>
        </p:txBody>
      </p:sp>
    </p:spTree>
    <p:extLst>
      <p:ext uri="{BB962C8B-B14F-4D97-AF65-F5344CB8AC3E}">
        <p14:creationId xmlns:p14="http://schemas.microsoft.com/office/powerpoint/2010/main" val="132821989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solidFill>
            <a:schemeClr val="tx2">
              <a:lumMod val="90000"/>
            </a:schemeClr>
          </a:solidFill>
        </p:spPr>
        <p:txBody>
          <a:bodyPr/>
          <a:lstStyle/>
          <a:p>
            <a:pPr eaLnBrk="1" hangingPunct="1"/>
            <a:r>
              <a:rPr lang="tr-TR" b="1" dirty="0" smtClean="0">
                <a:solidFill>
                  <a:schemeClr val="bg1"/>
                </a:solidFill>
                <a:latin typeface="Comic Sans MS" pitchFamily="66" charset="0"/>
              </a:rPr>
              <a:t>Mesleki Sorumluluk</a:t>
            </a:r>
            <a:r>
              <a:rPr lang="tr-TR" dirty="0" smtClean="0"/>
              <a:t> </a:t>
            </a:r>
          </a:p>
        </p:txBody>
      </p:sp>
      <p:sp>
        <p:nvSpPr>
          <p:cNvPr id="306179" name="Rectangle 3"/>
          <p:cNvSpPr>
            <a:spLocks noGrp="1" noChangeArrowheads="1"/>
          </p:cNvSpPr>
          <p:nvPr>
            <p:ph type="body" idx="1"/>
          </p:nvPr>
        </p:nvSpPr>
        <p:spPr/>
        <p:txBody>
          <a:bodyPr/>
          <a:lstStyle/>
          <a:p>
            <a:pPr eaLnBrk="1" hangingPunct="1">
              <a:buFontTx/>
              <a:buNone/>
              <a:defRPr/>
            </a:pPr>
            <a:r>
              <a:rPr lang="tr-TR" smtClean="0">
                <a:solidFill>
                  <a:srgbClr val="0000FF"/>
                </a:solidFill>
                <a:effectLst>
                  <a:outerShdw blurRad="38100" dist="38100" dir="2700000" algn="tl">
                    <a:srgbClr val="000000"/>
                  </a:outerShdw>
                </a:effectLst>
                <a:latin typeface="Comic Sans MS" pitchFamily="66" charset="0"/>
              </a:rPr>
              <a:t>  Meslek Odası, Uzmanlık Dernekleri vb. sivil yapılar açısından;</a:t>
            </a:r>
          </a:p>
          <a:p>
            <a:pPr eaLnBrk="1" hangingPunct="1">
              <a:defRPr/>
            </a:pPr>
            <a:r>
              <a:rPr lang="tr-TR" smtClean="0">
                <a:solidFill>
                  <a:srgbClr val="0000FF"/>
                </a:solidFill>
                <a:latin typeface="Comic Sans MS" pitchFamily="66" charset="0"/>
              </a:rPr>
              <a:t>Kamu kurumlarında görevlilerin, idareyi ilgilendiren konular dışındaki mesleki ve etik davranışlarından doğan sorunları açısından önem taşır.</a:t>
            </a:r>
            <a:r>
              <a:rPr lang="tr-TR" smtClean="0">
                <a:solidFill>
                  <a:srgbClr val="0000FF"/>
                </a:solidFill>
              </a:rPr>
              <a:t> </a:t>
            </a:r>
          </a:p>
        </p:txBody>
      </p:sp>
    </p:spTree>
    <p:extLst>
      <p:ext uri="{BB962C8B-B14F-4D97-AF65-F5344CB8AC3E}">
        <p14:creationId xmlns:p14="http://schemas.microsoft.com/office/powerpoint/2010/main" val="157180760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395288" y="765175"/>
            <a:ext cx="8424862" cy="2514600"/>
          </a:xfrm>
          <a:solidFill>
            <a:schemeClr val="tx2">
              <a:lumMod val="90000"/>
            </a:schemeClr>
          </a:solidFill>
        </p:spPr>
        <p:txBody>
          <a:bodyPr/>
          <a:lstStyle/>
          <a:p>
            <a:pPr algn="l" eaLnBrk="1" hangingPunct="1"/>
            <a:r>
              <a:rPr lang="tr-TR" sz="3600" dirty="0" smtClean="0">
                <a:solidFill>
                  <a:schemeClr val="tx2">
                    <a:lumMod val="50000"/>
                  </a:schemeClr>
                </a:solidFill>
                <a:latin typeface="Comic Sans MS" pitchFamily="66" charset="0"/>
              </a:rPr>
              <a:t>Hekim, kamuda ya da serbest çalışmasına bakılmaksızın</a:t>
            </a:r>
            <a:br>
              <a:rPr lang="tr-TR" sz="3600" dirty="0" smtClean="0">
                <a:solidFill>
                  <a:schemeClr val="tx2">
                    <a:lumMod val="50000"/>
                  </a:schemeClr>
                </a:solidFill>
                <a:latin typeface="Comic Sans MS" pitchFamily="66" charset="0"/>
              </a:rPr>
            </a:br>
            <a:r>
              <a:rPr lang="tr-TR" sz="3600" dirty="0" smtClean="0">
                <a:solidFill>
                  <a:schemeClr val="tx2">
                    <a:lumMod val="50000"/>
                  </a:schemeClr>
                </a:solidFill>
                <a:latin typeface="Comic Sans MS" pitchFamily="66" charset="0"/>
              </a:rPr>
              <a:t>Hekimlik Meslek Kurallarına aykırı davranışı halinde </a:t>
            </a:r>
          </a:p>
        </p:txBody>
      </p:sp>
      <p:sp>
        <p:nvSpPr>
          <p:cNvPr id="6147" name="Rectangle 3"/>
          <p:cNvSpPr>
            <a:spLocks noGrp="1" noChangeArrowheads="1"/>
          </p:cNvSpPr>
          <p:nvPr>
            <p:ph type="subTitle" idx="1"/>
          </p:nvPr>
        </p:nvSpPr>
        <p:spPr>
          <a:xfrm>
            <a:off x="539750" y="3573463"/>
            <a:ext cx="8137525" cy="1981200"/>
          </a:xfrm>
        </p:spPr>
        <p:txBody>
          <a:bodyPr/>
          <a:lstStyle/>
          <a:p>
            <a:pPr algn="just" eaLnBrk="1" hangingPunct="1"/>
            <a:r>
              <a:rPr lang="tr-TR" sz="2400" dirty="0" smtClean="0">
                <a:latin typeface="Comic Sans MS" pitchFamily="66" charset="0"/>
              </a:rPr>
              <a:t>Meslek Odası olan Tabip Odası tarafından hakkında soruşturma açılarak kusurlu bulunduğunda; </a:t>
            </a:r>
            <a:r>
              <a:rPr lang="tr-TR" sz="2400" u="sng" dirty="0" smtClean="0">
                <a:latin typeface="Comic Sans MS" pitchFamily="66" charset="0"/>
              </a:rPr>
              <a:t>uyarı, para cezası ya da meslekten alıkoyma </a:t>
            </a:r>
            <a:r>
              <a:rPr lang="tr-TR" sz="2400" dirty="0" smtClean="0">
                <a:latin typeface="Comic Sans MS" pitchFamily="66" charset="0"/>
              </a:rPr>
              <a:t>cezaları ile cezalandırılabilir.</a:t>
            </a:r>
          </a:p>
        </p:txBody>
      </p:sp>
    </p:spTree>
    <p:extLst>
      <p:ext uri="{BB962C8B-B14F-4D97-AF65-F5344CB8AC3E}">
        <p14:creationId xmlns:p14="http://schemas.microsoft.com/office/powerpoint/2010/main" val="40004809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457200" y="914400"/>
            <a:ext cx="8001000" cy="1752600"/>
          </a:xfrm>
          <a:noFill/>
        </p:spPr>
        <p:txBody>
          <a:bodyPr/>
          <a:lstStyle/>
          <a:p>
            <a:pPr eaLnBrk="1" hangingPunct="1"/>
            <a:r>
              <a:rPr lang="tr-TR" smtClean="0"/>
              <a:t>Tabip Odası;</a:t>
            </a:r>
          </a:p>
        </p:txBody>
      </p:sp>
      <p:sp>
        <p:nvSpPr>
          <p:cNvPr id="7171" name="Rectangle 3"/>
          <p:cNvSpPr>
            <a:spLocks noGrp="1" noChangeArrowheads="1"/>
          </p:cNvSpPr>
          <p:nvPr>
            <p:ph type="subTitle" idx="1"/>
          </p:nvPr>
        </p:nvSpPr>
        <p:spPr>
          <a:xfrm>
            <a:off x="1295400" y="2895600"/>
            <a:ext cx="6477000" cy="2743200"/>
          </a:xfrm>
        </p:spPr>
        <p:txBody>
          <a:bodyPr/>
          <a:lstStyle/>
          <a:p>
            <a:pPr eaLnBrk="1" hangingPunct="1"/>
            <a:r>
              <a:rPr lang="tr-TR" smtClean="0"/>
              <a:t>Anayasa’nın 135.maddesi ile 6023 Sayılı Türk Tabipleri Birliği Kanununa göre kurulmuş kamu kurumu niteliğinde bir meslek kuruluşudur.</a:t>
            </a:r>
          </a:p>
        </p:txBody>
      </p:sp>
    </p:spTree>
    <p:extLst>
      <p:ext uri="{BB962C8B-B14F-4D97-AF65-F5344CB8AC3E}">
        <p14:creationId xmlns:p14="http://schemas.microsoft.com/office/powerpoint/2010/main" val="3174193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30238" y="552450"/>
            <a:ext cx="6091237" cy="2047875"/>
          </a:xfrm>
          <a:noFill/>
        </p:spPr>
        <p:txBody>
          <a:bodyPr/>
          <a:lstStyle/>
          <a:p>
            <a:pPr eaLnBrk="1" hangingPunct="1"/>
            <a:r>
              <a:rPr lang="tr-TR" smtClean="0">
                <a:solidFill>
                  <a:schemeClr val="tx1"/>
                </a:solidFill>
              </a:rPr>
              <a:t>Tabip Odasının Görevleri arasında;</a:t>
            </a:r>
          </a:p>
        </p:txBody>
      </p:sp>
      <p:sp>
        <p:nvSpPr>
          <p:cNvPr id="8195" name="Rectangle 3"/>
          <p:cNvSpPr>
            <a:spLocks noGrp="1" noChangeArrowheads="1"/>
          </p:cNvSpPr>
          <p:nvPr>
            <p:ph type="subTitle" idx="1"/>
          </p:nvPr>
        </p:nvSpPr>
        <p:spPr>
          <a:xfrm>
            <a:off x="1371600" y="3429000"/>
            <a:ext cx="6400800" cy="2209800"/>
          </a:xfrm>
        </p:spPr>
        <p:txBody>
          <a:bodyPr/>
          <a:lstStyle/>
          <a:p>
            <a:pPr eaLnBrk="1" hangingPunct="1"/>
            <a:r>
              <a:rPr lang="tr-TR" smtClean="0"/>
              <a:t>Hekimlerin hak ve yararlarını korumak, meslek kurallarına aykırı davranışların denetimi ve kamu sağlığının korunması için çalışmak en temel olanlardır.</a:t>
            </a:r>
          </a:p>
        </p:txBody>
      </p:sp>
    </p:spTree>
    <p:extLst>
      <p:ext uri="{BB962C8B-B14F-4D97-AF65-F5344CB8AC3E}">
        <p14:creationId xmlns:p14="http://schemas.microsoft.com/office/powerpoint/2010/main" val="13547669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539750" y="620713"/>
            <a:ext cx="8001000" cy="3429000"/>
          </a:xfrm>
          <a:solidFill>
            <a:schemeClr val="tx2">
              <a:lumMod val="90000"/>
            </a:schemeClr>
          </a:solidFill>
        </p:spPr>
        <p:txBody>
          <a:bodyPr/>
          <a:lstStyle/>
          <a:p>
            <a:pPr eaLnBrk="1" hangingPunct="1"/>
            <a:r>
              <a:rPr lang="tr-TR" sz="3600" dirty="0" smtClean="0">
                <a:solidFill>
                  <a:schemeClr val="tx2">
                    <a:lumMod val="50000"/>
                  </a:schemeClr>
                </a:solidFill>
                <a:latin typeface="Comic Sans MS" pitchFamily="66" charset="0"/>
              </a:rPr>
              <a:t>Her hekim, çalıştığı bölgedeki Tabip Odası’na en geç bir ay içinde üye olmaya ve üyelik görevlerini yerine getirmeye zorunludur.</a:t>
            </a:r>
          </a:p>
        </p:txBody>
      </p:sp>
      <p:sp>
        <p:nvSpPr>
          <p:cNvPr id="9219" name="Rectangle 3"/>
          <p:cNvSpPr>
            <a:spLocks noGrp="1" noChangeArrowheads="1"/>
          </p:cNvSpPr>
          <p:nvPr>
            <p:ph type="subTitle" idx="1"/>
          </p:nvPr>
        </p:nvSpPr>
        <p:spPr>
          <a:xfrm>
            <a:off x="1187450" y="4221163"/>
            <a:ext cx="6553200" cy="1828800"/>
          </a:xfrm>
        </p:spPr>
        <p:txBody>
          <a:bodyPr>
            <a:normAutofit/>
          </a:bodyPr>
          <a:lstStyle/>
          <a:p>
            <a:pPr eaLnBrk="1" hangingPunct="1"/>
            <a:r>
              <a:rPr lang="tr-TR" sz="2800" dirty="0" smtClean="0">
                <a:latin typeface="Comic Sans MS" pitchFamily="66" charset="0"/>
              </a:rPr>
              <a:t>Kamuda çalışan hekimler dilerlerse Tabip Odalarına üye olurlar</a:t>
            </a:r>
          </a:p>
        </p:txBody>
      </p:sp>
    </p:spTree>
    <p:extLst>
      <p:ext uri="{BB962C8B-B14F-4D97-AF65-F5344CB8AC3E}">
        <p14:creationId xmlns:p14="http://schemas.microsoft.com/office/powerpoint/2010/main" val="15087293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19200" y="609600"/>
            <a:ext cx="7848600" cy="5257800"/>
          </a:xfrm>
        </p:spPr>
        <p:txBody>
          <a:bodyPr/>
          <a:lstStyle/>
          <a:p>
            <a:pPr eaLnBrk="1" hangingPunct="1"/>
            <a:r>
              <a:rPr lang="tr-TR" smtClean="0"/>
              <a:t>Tabip Odaları, üyeleri olan hekimlerin oluşturduğu Genel Kurulda, kendi aralarından seçilen organlar vasıtası ile yönetilir.</a:t>
            </a:r>
          </a:p>
        </p:txBody>
      </p:sp>
    </p:spTree>
    <p:extLst>
      <p:ext uri="{BB962C8B-B14F-4D97-AF65-F5344CB8AC3E}">
        <p14:creationId xmlns:p14="http://schemas.microsoft.com/office/powerpoint/2010/main" val="3105091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tr-TR" smtClean="0"/>
              <a:t>Tabip Odaları zorunlu organları;</a:t>
            </a:r>
          </a:p>
        </p:txBody>
      </p:sp>
      <p:sp>
        <p:nvSpPr>
          <p:cNvPr id="11267" name="Rectangle 3"/>
          <p:cNvSpPr>
            <a:spLocks noGrp="1" noChangeArrowheads="1"/>
          </p:cNvSpPr>
          <p:nvPr>
            <p:ph type="body" idx="1"/>
          </p:nvPr>
        </p:nvSpPr>
        <p:spPr>
          <a:xfrm>
            <a:off x="665163" y="2239963"/>
            <a:ext cx="7723187" cy="3783012"/>
          </a:xfrm>
        </p:spPr>
        <p:txBody>
          <a:bodyPr/>
          <a:lstStyle/>
          <a:p>
            <a:pPr eaLnBrk="1" hangingPunct="1"/>
            <a:r>
              <a:rPr lang="tr-TR" smtClean="0"/>
              <a:t>Yönetim Kurulu</a:t>
            </a:r>
          </a:p>
          <a:p>
            <a:pPr eaLnBrk="1" hangingPunct="1"/>
            <a:r>
              <a:rPr lang="tr-TR" smtClean="0"/>
              <a:t>Onur Kurulu</a:t>
            </a:r>
          </a:p>
          <a:p>
            <a:pPr eaLnBrk="1" hangingPunct="1"/>
            <a:r>
              <a:rPr lang="tr-TR" smtClean="0"/>
              <a:t>Denetleme Kurulu</a:t>
            </a:r>
          </a:p>
          <a:p>
            <a:pPr eaLnBrk="1" hangingPunct="1"/>
            <a:r>
              <a:rPr lang="tr-TR" smtClean="0"/>
              <a:t>Ayrıca TTB Büyük Kongresine katılacak Delegeler de Genel Kurulda seçilir</a:t>
            </a:r>
          </a:p>
        </p:txBody>
      </p:sp>
    </p:spTree>
    <p:extLst>
      <p:ext uri="{BB962C8B-B14F-4D97-AF65-F5344CB8AC3E}">
        <p14:creationId xmlns:p14="http://schemas.microsoft.com/office/powerpoint/2010/main" val="10672948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684213" y="1341438"/>
            <a:ext cx="8307387" cy="2209800"/>
          </a:xfrm>
        </p:spPr>
        <p:txBody>
          <a:bodyPr/>
          <a:lstStyle/>
          <a:p>
            <a:pPr eaLnBrk="1" hangingPunct="1"/>
            <a:r>
              <a:rPr lang="tr-TR" sz="4400" smtClean="0">
                <a:solidFill>
                  <a:schemeClr val="tx1"/>
                </a:solidFill>
              </a:rPr>
              <a:t>Sadece kamuda çalışsa dahi, hekimin Tabip Odalarına üyeliği;</a:t>
            </a:r>
          </a:p>
        </p:txBody>
      </p:sp>
      <p:sp>
        <p:nvSpPr>
          <p:cNvPr id="12291" name="Rectangle 3"/>
          <p:cNvSpPr>
            <a:spLocks noGrp="1" noChangeArrowheads="1"/>
          </p:cNvSpPr>
          <p:nvPr>
            <p:ph type="subTitle" idx="1"/>
          </p:nvPr>
        </p:nvSpPr>
        <p:spPr>
          <a:xfrm>
            <a:off x="611188" y="3500438"/>
            <a:ext cx="8235950" cy="1752600"/>
          </a:xfrm>
        </p:spPr>
        <p:txBody>
          <a:bodyPr/>
          <a:lstStyle/>
          <a:p>
            <a:pPr eaLnBrk="1" hangingPunct="1"/>
            <a:r>
              <a:rPr lang="tr-TR" smtClean="0"/>
              <a:t>Hekimlerin hak ve yararlarının korunması ile mesleğin gelişmesine katkı niteliği ile önemlidir.</a:t>
            </a:r>
          </a:p>
        </p:txBody>
      </p:sp>
    </p:spTree>
    <p:extLst>
      <p:ext uri="{BB962C8B-B14F-4D97-AF65-F5344CB8AC3E}">
        <p14:creationId xmlns:p14="http://schemas.microsoft.com/office/powerpoint/2010/main" val="21211924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tr-TR" smtClean="0"/>
              <a:t>Hekim, mesleki çalışmasında;</a:t>
            </a:r>
          </a:p>
        </p:txBody>
      </p:sp>
      <p:sp>
        <p:nvSpPr>
          <p:cNvPr id="13315" name="Rectangle 3"/>
          <p:cNvSpPr>
            <a:spLocks noGrp="1" noChangeArrowheads="1"/>
          </p:cNvSpPr>
          <p:nvPr>
            <p:ph type="body" idx="1"/>
          </p:nvPr>
        </p:nvSpPr>
        <p:spPr/>
        <p:txBody>
          <a:bodyPr/>
          <a:lstStyle/>
          <a:p>
            <a:pPr eaLnBrk="1" hangingPunct="1"/>
            <a:r>
              <a:rPr lang="tr-TR" smtClean="0"/>
              <a:t>Hekimlik meslek kurallarına-deontolojiye</a:t>
            </a:r>
          </a:p>
          <a:p>
            <a:pPr eaLnBrk="1" hangingPunct="1">
              <a:buFont typeface="Wingdings" pitchFamily="2" charset="2"/>
              <a:buNone/>
            </a:pPr>
            <a:r>
              <a:rPr lang="tr-TR" smtClean="0"/>
              <a:t>	uygun davranmak,</a:t>
            </a:r>
          </a:p>
          <a:p>
            <a:pPr eaLnBrk="1" hangingPunct="1"/>
            <a:r>
              <a:rPr lang="tr-TR" smtClean="0"/>
              <a:t>Hasta haklarına özen göstermek,</a:t>
            </a:r>
          </a:p>
          <a:p>
            <a:pPr eaLnBrk="1" hangingPunct="1"/>
            <a:r>
              <a:rPr lang="tr-TR" smtClean="0"/>
              <a:t>Malpractice’den  (Kötü hekimlik uygulamasından) kaçınmak, bilgi ve deneyimini sürekli geliştirmek ve </a:t>
            </a:r>
          </a:p>
          <a:p>
            <a:pPr eaLnBrk="1" hangingPunct="1">
              <a:buFont typeface="Wingdings" pitchFamily="2" charset="2"/>
              <a:buNone/>
            </a:pPr>
            <a:r>
              <a:rPr lang="tr-TR" smtClean="0"/>
              <a:t>	dikkatli olmakla yükümlüdür. </a:t>
            </a:r>
          </a:p>
          <a:p>
            <a:pPr eaLnBrk="1" hangingPunct="1"/>
            <a:endParaRPr lang="tr-TR" smtClean="0"/>
          </a:p>
        </p:txBody>
      </p:sp>
    </p:spTree>
    <p:extLst>
      <p:ext uri="{BB962C8B-B14F-4D97-AF65-F5344CB8AC3E}">
        <p14:creationId xmlns:p14="http://schemas.microsoft.com/office/powerpoint/2010/main" val="27093553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19200" y="304800"/>
            <a:ext cx="7848600" cy="2133600"/>
          </a:xfrm>
        </p:spPr>
        <p:txBody>
          <a:bodyPr/>
          <a:lstStyle/>
          <a:p>
            <a:pPr eaLnBrk="1" hangingPunct="1"/>
            <a:r>
              <a:rPr lang="tr-TR" smtClean="0"/>
              <a:t>Kötü hekimlik uygulaması; Türk Ceza Kanununda düzenlenmiş taksirli suçtur</a:t>
            </a:r>
            <a:r>
              <a:rPr lang="tr-TR" sz="4300" smtClean="0"/>
              <a:t>;</a:t>
            </a:r>
          </a:p>
        </p:txBody>
      </p:sp>
      <p:sp>
        <p:nvSpPr>
          <p:cNvPr id="15363" name="Rectangle 3"/>
          <p:cNvSpPr>
            <a:spLocks noGrp="1" noChangeArrowheads="1"/>
          </p:cNvSpPr>
          <p:nvPr>
            <p:ph type="body" idx="1"/>
          </p:nvPr>
        </p:nvSpPr>
        <p:spPr>
          <a:xfrm>
            <a:off x="1066800" y="2743200"/>
            <a:ext cx="8001000" cy="3352800"/>
          </a:xfrm>
        </p:spPr>
        <p:txBody>
          <a:bodyPr>
            <a:normAutofit lnSpcReduction="10000"/>
          </a:bodyPr>
          <a:lstStyle/>
          <a:p>
            <a:pPr eaLnBrk="1" hangingPunct="1"/>
            <a:r>
              <a:rPr lang="tr-TR" smtClean="0"/>
              <a:t>T.C.K.459.maddesi;</a:t>
            </a:r>
          </a:p>
          <a:p>
            <a:pPr eaLnBrk="1" hangingPunct="1"/>
            <a:r>
              <a:rPr lang="tr-TR" smtClean="0"/>
              <a:t>“Dikkatsizlik,  tedbirsizlik yahut meslek ve sanatta acemilik yada nizam, talimat ve emirlere aykırılık sebebi ile bir kimseye bedence üzüntü verecek yada sağlığının bozulmasına veya akıl yetilerinin karışmasına yol açacak zarar verme”</a:t>
            </a:r>
          </a:p>
        </p:txBody>
      </p:sp>
    </p:spTree>
    <p:extLst>
      <p:ext uri="{BB962C8B-B14F-4D97-AF65-F5344CB8AC3E}">
        <p14:creationId xmlns:p14="http://schemas.microsoft.com/office/powerpoint/2010/main" val="40680615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smtClean="0"/>
              <a:t>Bu fiilin işlenmesi halinde;</a:t>
            </a:r>
          </a:p>
        </p:txBody>
      </p:sp>
      <p:sp>
        <p:nvSpPr>
          <p:cNvPr id="16387" name="Rectangle 3"/>
          <p:cNvSpPr>
            <a:spLocks noGrp="1" noChangeArrowheads="1"/>
          </p:cNvSpPr>
          <p:nvPr>
            <p:ph type="body" idx="1"/>
          </p:nvPr>
        </p:nvSpPr>
        <p:spPr/>
        <p:txBody>
          <a:bodyPr/>
          <a:lstStyle/>
          <a:p>
            <a:pPr eaLnBrk="1" hangingPunct="1"/>
            <a:r>
              <a:rPr lang="tr-TR" smtClean="0"/>
              <a:t>Zararın ağırlığına göre verilecek ceza;         3-6 ay arası hapis ve para cezasıdır.</a:t>
            </a:r>
          </a:p>
          <a:p>
            <a:pPr eaLnBrk="1" hangingPunct="1"/>
            <a:r>
              <a:rPr lang="tr-TR" smtClean="0"/>
              <a:t>Bu ceza kusura göre 1/8’e kadar indirilebilir</a:t>
            </a:r>
          </a:p>
          <a:p>
            <a:pPr eaLnBrk="1" hangingPunct="1"/>
            <a:r>
              <a:rPr lang="tr-TR" smtClean="0"/>
              <a:t>Kusur; bilirkişi tarafından belirlenir</a:t>
            </a:r>
          </a:p>
          <a:p>
            <a:pPr eaLnBrk="1" hangingPunct="1"/>
            <a:r>
              <a:rPr lang="tr-TR" smtClean="0"/>
              <a:t>Bilirkişiler; Adli Tıp Kurumu veya 1219 sayılı yasa 75.maddesi gereği Yüksek Sağlık Şurası’dır.</a:t>
            </a:r>
          </a:p>
        </p:txBody>
      </p:sp>
    </p:spTree>
    <p:extLst>
      <p:ext uri="{BB962C8B-B14F-4D97-AF65-F5344CB8AC3E}">
        <p14:creationId xmlns:p14="http://schemas.microsoft.com/office/powerpoint/2010/main" val="12350270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27088" y="973138"/>
            <a:ext cx="7848600" cy="1447800"/>
          </a:xfrm>
        </p:spPr>
        <p:txBody>
          <a:bodyPr/>
          <a:lstStyle/>
          <a:p>
            <a:pPr eaLnBrk="1" hangingPunct="1"/>
            <a:r>
              <a:rPr lang="tr-TR" sz="2600" smtClean="0"/>
              <a:t>Kötü hekimlik uygulaması sonucu “ölüm” ise uygulanacak olan; Türk Ceza Kanunu 455.maddesinde;</a:t>
            </a:r>
          </a:p>
        </p:txBody>
      </p:sp>
      <p:sp>
        <p:nvSpPr>
          <p:cNvPr id="17411" name="Rectangle 3"/>
          <p:cNvSpPr>
            <a:spLocks noGrp="1" noChangeArrowheads="1"/>
          </p:cNvSpPr>
          <p:nvPr>
            <p:ph type="body" idx="1"/>
          </p:nvPr>
        </p:nvSpPr>
        <p:spPr>
          <a:xfrm>
            <a:off x="900113" y="2727325"/>
            <a:ext cx="7924800" cy="2430463"/>
          </a:xfrm>
        </p:spPr>
        <p:txBody>
          <a:bodyPr/>
          <a:lstStyle/>
          <a:p>
            <a:pPr eaLnBrk="1" hangingPunct="1">
              <a:lnSpc>
                <a:spcPct val="90000"/>
              </a:lnSpc>
            </a:pPr>
            <a:r>
              <a:rPr lang="tr-TR" sz="2600" smtClean="0"/>
              <a:t>Dikkatsizlik, tedbirsizlik yahut meslek ve sanatta acemilik yada nizam, talimat ve emirlere aykırılık sebebi ile bir kimsenin ölümüne sebebiyet veren kişinin 2-5 sene hapis ve ağır para cezası ile cezalandırılacağı ve kusura göre cezanın 1/8’e kadar indirileceği düzenlenmektedir. </a:t>
            </a:r>
          </a:p>
        </p:txBody>
      </p:sp>
    </p:spTree>
    <p:extLst>
      <p:ext uri="{BB962C8B-B14F-4D97-AF65-F5344CB8AC3E}">
        <p14:creationId xmlns:p14="http://schemas.microsoft.com/office/powerpoint/2010/main" val="31396009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solidFill>
            <a:schemeClr val="tx2">
              <a:lumMod val="90000"/>
            </a:schemeClr>
          </a:solidFill>
        </p:spPr>
        <p:txBody>
          <a:bodyPr/>
          <a:lstStyle/>
          <a:p>
            <a:pPr eaLnBrk="1" hangingPunct="1"/>
            <a:r>
              <a:rPr lang="tr-TR" dirty="0" smtClean="0">
                <a:solidFill>
                  <a:schemeClr val="bg1"/>
                </a:solidFill>
                <a:latin typeface="Comic Sans MS" pitchFamily="66" charset="0"/>
              </a:rPr>
              <a:t>TTB Disiplin Yönetmeliği</a:t>
            </a:r>
          </a:p>
        </p:txBody>
      </p:sp>
      <p:sp>
        <p:nvSpPr>
          <p:cNvPr id="37891" name="Rectangle 3"/>
          <p:cNvSpPr>
            <a:spLocks noGrp="1" noChangeArrowheads="1"/>
          </p:cNvSpPr>
          <p:nvPr>
            <p:ph type="body" idx="1"/>
          </p:nvPr>
        </p:nvSpPr>
        <p:spPr/>
        <p:txBody>
          <a:bodyPr/>
          <a:lstStyle/>
          <a:p>
            <a:pPr eaLnBrk="1" hangingPunct="1">
              <a:lnSpc>
                <a:spcPct val="90000"/>
              </a:lnSpc>
            </a:pPr>
            <a:r>
              <a:rPr lang="tr-TR" smtClean="0">
                <a:solidFill>
                  <a:srgbClr val="0000FF"/>
                </a:solidFill>
                <a:latin typeface="Comic Sans MS" pitchFamily="66" charset="0"/>
              </a:rPr>
              <a:t>Disiplin Yönetmeliği’nde hekimlik uygulamaları ile ilgili olarak öngörülen, hekimlerin disiplin suçu olarak kabul edilen kusurlu eylemleri şunlardır:</a:t>
            </a:r>
          </a:p>
          <a:p>
            <a:pPr eaLnBrk="1" hangingPunct="1">
              <a:lnSpc>
                <a:spcPct val="90000"/>
              </a:lnSpc>
              <a:buFontTx/>
              <a:buNone/>
            </a:pPr>
            <a:r>
              <a:rPr lang="tr-TR" smtClean="0">
                <a:solidFill>
                  <a:srgbClr val="0000FF"/>
                </a:solidFill>
                <a:latin typeface="Comic Sans MS" pitchFamily="66" charset="0"/>
              </a:rPr>
              <a:t>I- Deontolojiye  Aykırı Davranmak,</a:t>
            </a:r>
          </a:p>
          <a:p>
            <a:pPr eaLnBrk="1" hangingPunct="1">
              <a:lnSpc>
                <a:spcPct val="90000"/>
              </a:lnSpc>
              <a:buFontTx/>
              <a:buNone/>
            </a:pPr>
            <a:r>
              <a:rPr lang="tr-TR" b="1" smtClean="0">
                <a:solidFill>
                  <a:srgbClr val="0000FF"/>
                </a:solidFill>
                <a:latin typeface="Comic Sans MS" pitchFamily="66" charset="0"/>
              </a:rPr>
              <a:t>II-</a:t>
            </a:r>
            <a:r>
              <a:rPr lang="tr-TR" smtClean="0">
                <a:solidFill>
                  <a:srgbClr val="0000FF"/>
                </a:solidFill>
                <a:latin typeface="Comic Sans MS" pitchFamily="66" charset="0"/>
              </a:rPr>
              <a:t> Yasa ve Tüzüklere Uymamak, </a:t>
            </a:r>
          </a:p>
          <a:p>
            <a:pPr eaLnBrk="1" hangingPunct="1">
              <a:lnSpc>
                <a:spcPct val="90000"/>
              </a:lnSpc>
              <a:buFontTx/>
              <a:buNone/>
            </a:pPr>
            <a:r>
              <a:rPr lang="tr-TR" b="1" smtClean="0">
                <a:solidFill>
                  <a:srgbClr val="0000FF"/>
                </a:solidFill>
                <a:latin typeface="Comic Sans MS" pitchFamily="66" charset="0"/>
              </a:rPr>
              <a:t>III-</a:t>
            </a:r>
            <a:r>
              <a:rPr lang="tr-TR" smtClean="0">
                <a:solidFill>
                  <a:srgbClr val="0000FF"/>
                </a:solidFill>
                <a:latin typeface="Comic Sans MS" pitchFamily="66" charset="0"/>
              </a:rPr>
              <a:t> Haksız Çıkar Sağlamak, </a:t>
            </a:r>
          </a:p>
          <a:p>
            <a:pPr eaLnBrk="1" hangingPunct="1">
              <a:lnSpc>
                <a:spcPct val="90000"/>
              </a:lnSpc>
              <a:buFontTx/>
              <a:buNone/>
            </a:pPr>
            <a:r>
              <a:rPr lang="tr-TR" b="1" smtClean="0">
                <a:solidFill>
                  <a:srgbClr val="0000FF"/>
                </a:solidFill>
                <a:latin typeface="Comic Sans MS" pitchFamily="66" charset="0"/>
              </a:rPr>
              <a:t>IV-</a:t>
            </a:r>
            <a:r>
              <a:rPr lang="tr-TR" smtClean="0">
                <a:solidFill>
                  <a:srgbClr val="0000FF"/>
                </a:solidFill>
                <a:latin typeface="Comic Sans MS" pitchFamily="66" charset="0"/>
              </a:rPr>
              <a:t> Hasta Haklarını İhlal Etmek. </a:t>
            </a:r>
          </a:p>
        </p:txBody>
      </p:sp>
    </p:spTree>
    <p:extLst>
      <p:ext uri="{BB962C8B-B14F-4D97-AF65-F5344CB8AC3E}">
        <p14:creationId xmlns:p14="http://schemas.microsoft.com/office/powerpoint/2010/main" val="302796088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928688" y="2214563"/>
            <a:ext cx="7772400" cy="4114800"/>
          </a:xfrm>
        </p:spPr>
        <p:txBody>
          <a:bodyPr/>
          <a:lstStyle/>
          <a:p>
            <a:pPr>
              <a:buFontTx/>
              <a:buNone/>
            </a:pPr>
            <a:r>
              <a:rPr lang="tr-TR" smtClean="0">
                <a:latin typeface="Comic Sans MS" pitchFamily="66" charset="0"/>
                <a:cs typeface="Times New Roman" pitchFamily="18" charset="0"/>
              </a:rPr>
              <a:t>1.</a:t>
            </a:r>
            <a:r>
              <a:rPr lang="tr-TR" smtClean="0">
                <a:latin typeface="Comic Sans MS" pitchFamily="66" charset="0"/>
              </a:rPr>
              <a:t> </a:t>
            </a:r>
            <a:r>
              <a:rPr lang="tr-TR" smtClean="0">
                <a:latin typeface="Comic Sans MS" pitchFamily="66" charset="0"/>
                <a:cs typeface="Times New Roman" pitchFamily="18" charset="0"/>
              </a:rPr>
              <a:t>Deontolojiye  Ayk</a:t>
            </a:r>
            <a:r>
              <a:rPr lang="tr-TR" smtClean="0">
                <a:latin typeface="Comic Sans MS" pitchFamily="66" charset="0"/>
              </a:rPr>
              <a:t>ı</a:t>
            </a:r>
            <a:r>
              <a:rPr lang="tr-TR" smtClean="0">
                <a:latin typeface="Comic Sans MS" pitchFamily="66" charset="0"/>
                <a:cs typeface="Times New Roman" pitchFamily="18" charset="0"/>
              </a:rPr>
              <a:t>r</a:t>
            </a:r>
            <a:r>
              <a:rPr lang="tr-TR" smtClean="0">
                <a:latin typeface="Comic Sans MS" pitchFamily="66" charset="0"/>
              </a:rPr>
              <a:t>ı</a:t>
            </a:r>
            <a:r>
              <a:rPr lang="tr-TR" smtClean="0">
                <a:latin typeface="Comic Sans MS" pitchFamily="66" charset="0"/>
                <a:cs typeface="Times New Roman" pitchFamily="18" charset="0"/>
              </a:rPr>
              <a:t> Davranmak                       </a:t>
            </a:r>
          </a:p>
          <a:p>
            <a:pPr>
              <a:buFontTx/>
              <a:buNone/>
            </a:pPr>
            <a:r>
              <a:rPr lang="tr-TR" smtClean="0">
                <a:latin typeface="Comic Sans MS" pitchFamily="66" charset="0"/>
                <a:cs typeface="Times New Roman" pitchFamily="18" charset="0"/>
              </a:rPr>
              <a:t>2.</a:t>
            </a:r>
            <a:r>
              <a:rPr lang="tr-TR" smtClean="0">
                <a:latin typeface="Comic Sans MS" pitchFamily="66" charset="0"/>
              </a:rPr>
              <a:t> </a:t>
            </a:r>
            <a:r>
              <a:rPr lang="tr-TR" smtClean="0">
                <a:latin typeface="Comic Sans MS" pitchFamily="66" charset="0"/>
                <a:cs typeface="Times New Roman" pitchFamily="18" charset="0"/>
              </a:rPr>
              <a:t>Mevzuata Ayk</a:t>
            </a:r>
            <a:r>
              <a:rPr lang="tr-TR" smtClean="0">
                <a:latin typeface="Comic Sans MS" pitchFamily="66" charset="0"/>
              </a:rPr>
              <a:t>ı</a:t>
            </a:r>
            <a:r>
              <a:rPr lang="tr-TR" smtClean="0">
                <a:latin typeface="Comic Sans MS" pitchFamily="66" charset="0"/>
                <a:cs typeface="Times New Roman" pitchFamily="18" charset="0"/>
              </a:rPr>
              <a:t>r</a:t>
            </a:r>
            <a:r>
              <a:rPr lang="tr-TR" smtClean="0">
                <a:latin typeface="Comic Sans MS" pitchFamily="66" charset="0"/>
              </a:rPr>
              <a:t>ı</a:t>
            </a:r>
            <a:r>
              <a:rPr lang="tr-TR" smtClean="0">
                <a:latin typeface="Comic Sans MS" pitchFamily="66" charset="0"/>
                <a:cs typeface="Times New Roman" pitchFamily="18" charset="0"/>
              </a:rPr>
              <a:t> Davranmak                                          </a:t>
            </a:r>
          </a:p>
          <a:p>
            <a:pPr>
              <a:buFontTx/>
              <a:buNone/>
            </a:pPr>
            <a:r>
              <a:rPr lang="tr-TR" smtClean="0">
                <a:latin typeface="Comic Sans MS" pitchFamily="66" charset="0"/>
                <a:cs typeface="Times New Roman" pitchFamily="18" charset="0"/>
              </a:rPr>
              <a:t>3.</a:t>
            </a:r>
            <a:r>
              <a:rPr lang="tr-TR" smtClean="0">
                <a:latin typeface="Comic Sans MS" pitchFamily="66" charset="0"/>
              </a:rPr>
              <a:t> </a:t>
            </a:r>
            <a:r>
              <a:rPr lang="tr-TR" smtClean="0">
                <a:latin typeface="Comic Sans MS" pitchFamily="66" charset="0"/>
                <a:cs typeface="Times New Roman" pitchFamily="18" charset="0"/>
              </a:rPr>
              <a:t>Haks</a:t>
            </a:r>
            <a:r>
              <a:rPr lang="tr-TR" smtClean="0">
                <a:latin typeface="Comic Sans MS" pitchFamily="66" charset="0"/>
              </a:rPr>
              <a:t>ı</a:t>
            </a:r>
            <a:r>
              <a:rPr lang="tr-TR" smtClean="0">
                <a:latin typeface="Comic Sans MS" pitchFamily="66" charset="0"/>
                <a:cs typeface="Times New Roman" pitchFamily="18" charset="0"/>
              </a:rPr>
              <a:t>z Ç</a:t>
            </a:r>
            <a:r>
              <a:rPr lang="tr-TR" smtClean="0">
                <a:latin typeface="Comic Sans MS" pitchFamily="66" charset="0"/>
              </a:rPr>
              <a:t>ı</a:t>
            </a:r>
            <a:r>
              <a:rPr lang="tr-TR" smtClean="0">
                <a:latin typeface="Comic Sans MS" pitchFamily="66" charset="0"/>
                <a:cs typeface="Times New Roman" pitchFamily="18" charset="0"/>
              </a:rPr>
              <a:t>kar Sa</a:t>
            </a:r>
            <a:r>
              <a:rPr lang="tr-TR" smtClean="0">
                <a:latin typeface="Comic Sans MS" pitchFamily="66" charset="0"/>
              </a:rPr>
              <a:t>ğ</a:t>
            </a:r>
            <a:r>
              <a:rPr lang="tr-TR" smtClean="0">
                <a:latin typeface="Comic Sans MS" pitchFamily="66" charset="0"/>
                <a:cs typeface="Times New Roman" pitchFamily="18" charset="0"/>
              </a:rPr>
              <a:t>lamak</a:t>
            </a:r>
            <a:endParaRPr lang="tr-TR" smtClean="0">
              <a:latin typeface="Comic Sans MS" pitchFamily="66" charset="0"/>
            </a:endParaRPr>
          </a:p>
          <a:p>
            <a:pPr>
              <a:buFontTx/>
              <a:buNone/>
            </a:pPr>
            <a:r>
              <a:rPr lang="tr-TR" smtClean="0">
                <a:latin typeface="Comic Sans MS" pitchFamily="66" charset="0"/>
                <a:cs typeface="Times New Roman" pitchFamily="18" charset="0"/>
              </a:rPr>
              <a:t>4.</a:t>
            </a:r>
            <a:r>
              <a:rPr lang="tr-TR" smtClean="0">
                <a:latin typeface="Comic Sans MS" pitchFamily="66" charset="0"/>
              </a:rPr>
              <a:t> </a:t>
            </a:r>
            <a:r>
              <a:rPr lang="tr-TR" smtClean="0">
                <a:latin typeface="Comic Sans MS" pitchFamily="66" charset="0"/>
                <a:cs typeface="Times New Roman" pitchFamily="18" charset="0"/>
              </a:rPr>
              <a:t>Hasta Haklar</a:t>
            </a:r>
            <a:r>
              <a:rPr lang="tr-TR" smtClean="0">
                <a:latin typeface="Comic Sans MS" pitchFamily="66" charset="0"/>
              </a:rPr>
              <a:t>ı</a:t>
            </a:r>
            <a:r>
              <a:rPr lang="tr-TR" smtClean="0">
                <a:latin typeface="Comic Sans MS" pitchFamily="66" charset="0"/>
                <a:cs typeface="Times New Roman" pitchFamily="18" charset="0"/>
              </a:rPr>
              <a:t>n</a:t>
            </a:r>
            <a:r>
              <a:rPr lang="tr-TR" smtClean="0">
                <a:latin typeface="Comic Sans MS" pitchFamily="66" charset="0"/>
              </a:rPr>
              <a:t>ı</a:t>
            </a:r>
            <a:r>
              <a:rPr lang="tr-TR" smtClean="0">
                <a:latin typeface="Comic Sans MS" pitchFamily="66" charset="0"/>
                <a:cs typeface="Times New Roman" pitchFamily="18" charset="0"/>
              </a:rPr>
              <a:t> İhlal Etmek</a:t>
            </a:r>
            <a:endParaRPr lang="tr-TR" smtClean="0">
              <a:latin typeface="Comic Sans MS" pitchFamily="66" charset="0"/>
            </a:endParaRPr>
          </a:p>
          <a:p>
            <a:pPr>
              <a:buFontTx/>
              <a:buNone/>
            </a:pPr>
            <a:r>
              <a:rPr lang="tr-TR" smtClean="0">
                <a:latin typeface="Tahoma" pitchFamily="34" charset="0"/>
                <a:cs typeface="Times New Roman" pitchFamily="18" charset="0"/>
              </a:rPr>
              <a:t> </a:t>
            </a:r>
          </a:p>
        </p:txBody>
      </p:sp>
      <p:sp>
        <p:nvSpPr>
          <p:cNvPr id="38915" name="Text Box 3"/>
          <p:cNvSpPr txBox="1">
            <a:spLocks noChangeArrowheads="1"/>
          </p:cNvSpPr>
          <p:nvPr/>
        </p:nvSpPr>
        <p:spPr bwMode="auto">
          <a:xfrm>
            <a:off x="1187450" y="765175"/>
            <a:ext cx="7599363" cy="1446213"/>
          </a:xfrm>
          <a:prstGeom prst="rect">
            <a:avLst/>
          </a:prstGeom>
          <a:noFill/>
          <a:ln w="9525">
            <a:noFill/>
            <a:miter lim="800000"/>
            <a:headEnd/>
            <a:tailEnd/>
          </a:ln>
        </p:spPr>
        <p:txBody>
          <a:bodyPr>
            <a:spAutoFit/>
          </a:bodyPr>
          <a:lstStyle/>
          <a:p>
            <a:pPr>
              <a:spcBef>
                <a:spcPct val="50000"/>
              </a:spcBef>
            </a:pPr>
            <a:r>
              <a:rPr lang="tr-TR" dirty="0">
                <a:solidFill>
                  <a:srgbClr val="FF0000"/>
                </a:solidFill>
              </a:rPr>
              <a:t>HEKİMLERİN KUSURLU EYLEMLERİ</a:t>
            </a:r>
          </a:p>
        </p:txBody>
      </p:sp>
    </p:spTree>
    <p:extLst>
      <p:ext uri="{BB962C8B-B14F-4D97-AF65-F5344CB8AC3E}">
        <p14:creationId xmlns:p14="http://schemas.microsoft.com/office/powerpoint/2010/main" val="261714800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dirty="0" smtClean="0">
                <a:solidFill>
                  <a:srgbClr val="FF0000"/>
                </a:solidFill>
                <a:latin typeface="Comic Sans MS" pitchFamily="66" charset="0"/>
                <a:cs typeface="Arial" charset="0"/>
              </a:rPr>
              <a:t>1. DEONTOLOJİYE AYKIRI DAVRANMAK</a:t>
            </a:r>
            <a:r>
              <a:rPr lang="tr-TR" sz="3200" dirty="0" smtClean="0">
                <a:latin typeface="Comic Sans MS" pitchFamily="66" charset="0"/>
                <a:cs typeface="Times New Roman" pitchFamily="18" charset="0"/>
              </a:rPr>
              <a:t> </a:t>
            </a:r>
            <a:r>
              <a:rPr lang="tr-TR" sz="4800" dirty="0" smtClean="0">
                <a:cs typeface="Times New Roman" pitchFamily="18" charset="0"/>
              </a:rPr>
              <a:t/>
            </a:r>
            <a:br>
              <a:rPr lang="tr-TR" sz="4800" dirty="0" smtClean="0">
                <a:cs typeface="Times New Roman" pitchFamily="18" charset="0"/>
              </a:rPr>
            </a:br>
            <a:endParaRPr lang="tr-TR" dirty="0"/>
          </a:p>
        </p:txBody>
      </p:sp>
      <p:sp>
        <p:nvSpPr>
          <p:cNvPr id="3" name="2 İçerik Yer Tutucusu"/>
          <p:cNvSpPr>
            <a:spLocks noGrp="1"/>
          </p:cNvSpPr>
          <p:nvPr>
            <p:ph idx="1"/>
          </p:nvPr>
        </p:nvSpPr>
        <p:spPr/>
        <p:txBody>
          <a:bodyPr>
            <a:normAutofit fontScale="85000" lnSpcReduction="10000"/>
          </a:bodyPr>
          <a:lstStyle/>
          <a:p>
            <a:pPr>
              <a:spcBef>
                <a:spcPct val="50000"/>
              </a:spcBef>
              <a:buFont typeface="Wingdings" pitchFamily="2" charset="2"/>
              <a:buNone/>
            </a:pPr>
            <a:r>
              <a:rPr lang="tr-TR" sz="3200" dirty="0" smtClean="0">
                <a:cs typeface="Times New Roman" pitchFamily="18" charset="0"/>
              </a:rPr>
              <a:t>1.1.</a:t>
            </a:r>
            <a:r>
              <a:rPr lang="tr-TR" sz="3200" dirty="0" smtClean="0"/>
              <a:t> </a:t>
            </a:r>
            <a:r>
              <a:rPr lang="tr-TR" sz="3200" dirty="0" smtClean="0">
                <a:cs typeface="Times New Roman" pitchFamily="18" charset="0"/>
              </a:rPr>
              <a:t>Hekimliğe Yak</a:t>
            </a:r>
            <a:r>
              <a:rPr lang="tr-TR" sz="3200" dirty="0" smtClean="0"/>
              <a:t>ış</a:t>
            </a:r>
            <a:r>
              <a:rPr lang="tr-TR" sz="3200" dirty="0" smtClean="0">
                <a:cs typeface="Times New Roman" pitchFamily="18" charset="0"/>
              </a:rPr>
              <a:t>mayan Davran</a:t>
            </a:r>
            <a:r>
              <a:rPr lang="tr-TR" sz="3200" dirty="0" smtClean="0"/>
              <a:t>ış</a:t>
            </a:r>
            <a:r>
              <a:rPr lang="tr-TR" sz="3200" dirty="0" smtClean="0">
                <a:cs typeface="Times New Roman" pitchFamily="18" charset="0"/>
              </a:rPr>
              <a:t>ta Bulunmak                                                               </a:t>
            </a:r>
          </a:p>
          <a:p>
            <a:pPr>
              <a:spcBef>
                <a:spcPct val="50000"/>
              </a:spcBef>
              <a:buFont typeface="Wingdings" pitchFamily="2" charset="2"/>
              <a:buNone/>
            </a:pPr>
            <a:r>
              <a:rPr lang="tr-TR" sz="3200" dirty="0" smtClean="0">
                <a:cs typeface="Times New Roman" pitchFamily="18" charset="0"/>
              </a:rPr>
              <a:t>1.2.</a:t>
            </a:r>
            <a:r>
              <a:rPr lang="tr-TR" sz="3200" dirty="0" smtClean="0"/>
              <a:t> </a:t>
            </a:r>
            <a:r>
              <a:rPr lang="tr-TR" sz="3200" dirty="0" smtClean="0">
                <a:cs typeface="Times New Roman" pitchFamily="18" charset="0"/>
              </a:rPr>
              <a:t>Konsültasyon Kurallar</a:t>
            </a:r>
            <a:r>
              <a:rPr lang="tr-TR" sz="3200" dirty="0" smtClean="0"/>
              <a:t>ı</a:t>
            </a:r>
            <a:r>
              <a:rPr lang="tr-TR" sz="3200" dirty="0" smtClean="0">
                <a:cs typeface="Times New Roman" pitchFamily="18" charset="0"/>
              </a:rPr>
              <a:t>na Uymamak                                                                                                   </a:t>
            </a:r>
          </a:p>
          <a:p>
            <a:pPr>
              <a:spcBef>
                <a:spcPct val="50000"/>
              </a:spcBef>
              <a:buFont typeface="Wingdings" pitchFamily="2" charset="2"/>
              <a:buNone/>
            </a:pPr>
            <a:r>
              <a:rPr lang="tr-TR" sz="3200" dirty="0" smtClean="0">
                <a:cs typeface="Times New Roman" pitchFamily="18" charset="0"/>
              </a:rPr>
              <a:t>1.3.</a:t>
            </a:r>
            <a:r>
              <a:rPr lang="tr-TR" sz="3200" dirty="0" smtClean="0"/>
              <a:t> </a:t>
            </a:r>
            <a:r>
              <a:rPr lang="tr-TR" sz="3200" dirty="0" smtClean="0">
                <a:cs typeface="Times New Roman" pitchFamily="18" charset="0"/>
              </a:rPr>
              <a:t>Yasa ve Tüzüklerin Verdiği Görevleri Yapmamak                                    </a:t>
            </a:r>
          </a:p>
          <a:p>
            <a:pPr>
              <a:spcBef>
                <a:spcPct val="50000"/>
              </a:spcBef>
              <a:buFont typeface="Wingdings" pitchFamily="2" charset="2"/>
              <a:buNone/>
            </a:pPr>
            <a:r>
              <a:rPr lang="tr-TR" sz="3200" dirty="0" smtClean="0">
                <a:cs typeface="Times New Roman" pitchFamily="18" charset="0"/>
              </a:rPr>
              <a:t>1.4.</a:t>
            </a:r>
            <a:r>
              <a:rPr lang="tr-TR" sz="3200" dirty="0" smtClean="0"/>
              <a:t> </a:t>
            </a:r>
            <a:r>
              <a:rPr lang="tr-TR" sz="3200" dirty="0" smtClean="0">
                <a:cs typeface="Times New Roman" pitchFamily="18" charset="0"/>
              </a:rPr>
              <a:t>Meslektaşlar</a:t>
            </a:r>
            <a:r>
              <a:rPr lang="tr-TR" sz="3200" dirty="0" smtClean="0"/>
              <a:t>ı</a:t>
            </a:r>
            <a:r>
              <a:rPr lang="tr-TR" sz="3200" dirty="0" smtClean="0">
                <a:cs typeface="Times New Roman" pitchFamily="18" charset="0"/>
              </a:rPr>
              <a:t>na İyi Davranmamak                               </a:t>
            </a:r>
          </a:p>
          <a:p>
            <a:pPr>
              <a:spcBef>
                <a:spcPct val="50000"/>
              </a:spcBef>
              <a:buFont typeface="Wingdings" pitchFamily="2" charset="2"/>
              <a:buNone/>
            </a:pPr>
            <a:r>
              <a:rPr lang="tr-TR" sz="3200" dirty="0" smtClean="0">
                <a:cs typeface="Times New Roman" pitchFamily="18" charset="0"/>
              </a:rPr>
              <a:t>1.5.</a:t>
            </a:r>
            <a:r>
              <a:rPr lang="tr-TR" sz="3200" dirty="0" smtClean="0"/>
              <a:t> </a:t>
            </a:r>
            <a:r>
              <a:rPr lang="tr-TR" sz="3200" dirty="0" err="1" smtClean="0">
                <a:cs typeface="Times New Roman" pitchFamily="18" charset="0"/>
              </a:rPr>
              <a:t>Paramed</a:t>
            </a:r>
            <a:r>
              <a:rPr lang="tr-TR" sz="3200" dirty="0" err="1" smtClean="0"/>
              <a:t>i</a:t>
            </a:r>
            <a:r>
              <a:rPr lang="tr-TR" sz="3200" dirty="0" err="1" smtClean="0">
                <a:cs typeface="Times New Roman" pitchFamily="18" charset="0"/>
              </a:rPr>
              <a:t>kal</a:t>
            </a:r>
            <a:r>
              <a:rPr lang="tr-TR" sz="3200" dirty="0" smtClean="0">
                <a:cs typeface="Times New Roman" pitchFamily="18" charset="0"/>
              </a:rPr>
              <a:t> K</a:t>
            </a:r>
            <a:r>
              <a:rPr lang="tr-TR" sz="3200" dirty="0" smtClean="0"/>
              <a:t>iş</a:t>
            </a:r>
            <a:r>
              <a:rPr lang="tr-TR" sz="3200" dirty="0" smtClean="0">
                <a:cs typeface="Times New Roman" pitchFamily="18" charset="0"/>
              </a:rPr>
              <a:t>ilere İyi Davranmamak                                                         </a:t>
            </a:r>
          </a:p>
          <a:p>
            <a:pPr>
              <a:spcBef>
                <a:spcPct val="50000"/>
              </a:spcBef>
              <a:buFont typeface="Wingdings" pitchFamily="2" charset="2"/>
              <a:buNone/>
            </a:pPr>
            <a:r>
              <a:rPr lang="tr-TR" sz="3200" dirty="0" smtClean="0">
                <a:cs typeface="Times New Roman" pitchFamily="18" charset="0"/>
              </a:rPr>
              <a:t>1.6.</a:t>
            </a:r>
            <a:r>
              <a:rPr lang="tr-TR" sz="3200" dirty="0" smtClean="0"/>
              <a:t> </a:t>
            </a:r>
            <a:r>
              <a:rPr lang="tr-TR" sz="3200" dirty="0" smtClean="0">
                <a:cs typeface="Times New Roman" pitchFamily="18" charset="0"/>
              </a:rPr>
              <a:t>Hastadaki Etkisini T</a:t>
            </a:r>
            <a:r>
              <a:rPr lang="tr-TR" sz="3200" dirty="0" smtClean="0"/>
              <a:t>ı</a:t>
            </a:r>
            <a:r>
              <a:rPr lang="tr-TR" sz="3200" dirty="0" smtClean="0">
                <a:cs typeface="Times New Roman" pitchFamily="18" charset="0"/>
              </a:rPr>
              <a:t>p D</a:t>
            </a:r>
            <a:r>
              <a:rPr lang="tr-TR" sz="3200" dirty="0" smtClean="0"/>
              <a:t>ışı</a:t>
            </a:r>
            <a:r>
              <a:rPr lang="tr-TR" sz="3200" dirty="0" smtClean="0">
                <a:cs typeface="Times New Roman" pitchFamily="18" charset="0"/>
              </a:rPr>
              <a:t> Amaçla Kullanmak                                                                                  </a:t>
            </a:r>
          </a:p>
          <a:p>
            <a:pPr>
              <a:spcBef>
                <a:spcPct val="50000"/>
              </a:spcBef>
              <a:buFont typeface="Wingdings" pitchFamily="2" charset="2"/>
              <a:buNone/>
            </a:pPr>
            <a:r>
              <a:rPr lang="tr-TR" sz="3200" dirty="0" smtClean="0">
                <a:cs typeface="Times New Roman" pitchFamily="18" charset="0"/>
              </a:rPr>
              <a:t>1.7.</a:t>
            </a:r>
            <a:r>
              <a:rPr lang="tr-TR" sz="3200" dirty="0" smtClean="0"/>
              <a:t> </a:t>
            </a:r>
            <a:r>
              <a:rPr lang="tr-TR" sz="3200" dirty="0" smtClean="0">
                <a:cs typeface="Times New Roman" pitchFamily="18" charset="0"/>
              </a:rPr>
              <a:t>Hasta Haklar</a:t>
            </a:r>
            <a:r>
              <a:rPr lang="tr-TR" sz="3200" dirty="0" smtClean="0"/>
              <a:t>ı</a:t>
            </a:r>
            <a:r>
              <a:rPr lang="tr-TR" sz="3200" dirty="0" smtClean="0">
                <a:cs typeface="Times New Roman" pitchFamily="18" charset="0"/>
              </a:rPr>
              <a:t>na Sayg</a:t>
            </a:r>
            <a:r>
              <a:rPr lang="tr-TR" sz="3200" dirty="0" smtClean="0"/>
              <a:t>ı</a:t>
            </a:r>
            <a:r>
              <a:rPr lang="tr-TR" sz="3200" dirty="0" smtClean="0">
                <a:cs typeface="Times New Roman" pitchFamily="18" charset="0"/>
              </a:rPr>
              <a:t> Göstermemek </a:t>
            </a:r>
            <a:endParaRPr lang="tr-TR" sz="3200" dirty="0" smtClean="0"/>
          </a:p>
          <a:p>
            <a:endParaRPr lang="tr-TR" dirty="0"/>
          </a:p>
        </p:txBody>
      </p:sp>
    </p:spTree>
    <p:extLst>
      <p:ext uri="{BB962C8B-B14F-4D97-AF65-F5344CB8AC3E}">
        <p14:creationId xmlns:p14="http://schemas.microsoft.com/office/powerpoint/2010/main" val="1744050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762000" y="981075"/>
            <a:ext cx="7913688" cy="4824413"/>
          </a:xfrm>
        </p:spPr>
        <p:txBody>
          <a:bodyPr/>
          <a:lstStyle/>
          <a:p>
            <a:pPr marL="0" indent="0" algn="ctr">
              <a:lnSpc>
                <a:spcPct val="80000"/>
              </a:lnSpc>
              <a:buFontTx/>
              <a:buNone/>
            </a:pPr>
            <a:r>
              <a:rPr lang="tr-TR" sz="2800" b="1" smtClean="0">
                <a:cs typeface="Times New Roman" pitchFamily="18" charset="0"/>
              </a:rPr>
              <a:t>İlgili Mevzuat</a:t>
            </a:r>
          </a:p>
          <a:p>
            <a:pPr marL="0" indent="0">
              <a:lnSpc>
                <a:spcPct val="80000"/>
              </a:lnSpc>
              <a:buFontTx/>
              <a:buNone/>
            </a:pPr>
            <a:r>
              <a:rPr lang="tr-TR" sz="2800" smtClean="0"/>
              <a:t>                                                 </a:t>
            </a:r>
            <a:endParaRPr lang="tr-TR" sz="2800" b="1" smtClean="0">
              <a:cs typeface="Times New Roman" pitchFamily="18" charset="0"/>
            </a:endParaRPr>
          </a:p>
          <a:p>
            <a:pPr marL="0" indent="0">
              <a:lnSpc>
                <a:spcPct val="80000"/>
              </a:lnSpc>
              <a:buFontTx/>
              <a:buNone/>
            </a:pPr>
            <a:r>
              <a:rPr lang="tr-TR" sz="2800" b="1" smtClean="0">
                <a:cs typeface="Times New Roman" pitchFamily="18" charset="0"/>
              </a:rPr>
              <a:t>    </a:t>
            </a:r>
            <a:r>
              <a:rPr lang="tr-TR" sz="2800" smtClean="0">
                <a:cs typeface="Times New Roman" pitchFamily="18" charset="0"/>
              </a:rPr>
              <a:t>* 1219 Sayılı Yasa: 69,70</a:t>
            </a:r>
          </a:p>
          <a:p>
            <a:pPr marL="0" indent="0">
              <a:lnSpc>
                <a:spcPct val="80000"/>
              </a:lnSpc>
              <a:buFontTx/>
              <a:buNone/>
            </a:pPr>
            <a:endParaRPr lang="tr-TR" sz="2800" b="1" smtClean="0"/>
          </a:p>
          <a:p>
            <a:pPr marL="0" indent="0">
              <a:lnSpc>
                <a:spcPct val="80000"/>
              </a:lnSpc>
              <a:buFontTx/>
              <a:buNone/>
            </a:pPr>
            <a:r>
              <a:rPr lang="tr-TR" sz="2800" b="1" smtClean="0"/>
              <a:t>     *</a:t>
            </a:r>
            <a:r>
              <a:rPr lang="tr-TR" sz="2800" b="1" smtClean="0">
                <a:cs typeface="Times New Roman" pitchFamily="18" charset="0"/>
              </a:rPr>
              <a:t> </a:t>
            </a:r>
            <a:r>
              <a:rPr lang="tr-TR" sz="2800" smtClean="0">
                <a:cs typeface="Times New Roman" pitchFamily="18" charset="0"/>
              </a:rPr>
              <a:t>Tıbbi Deontoloji Tüzüğü:                                                    </a:t>
            </a:r>
            <a:endParaRPr lang="tr-TR" sz="2800" smtClean="0"/>
          </a:p>
          <a:p>
            <a:pPr marL="0" indent="0">
              <a:lnSpc>
                <a:spcPct val="80000"/>
              </a:lnSpc>
              <a:buFontTx/>
              <a:buNone/>
            </a:pPr>
            <a:r>
              <a:rPr lang="tr-TR" sz="2800" smtClean="0">
                <a:cs typeface="Times New Roman" pitchFamily="18" charset="0"/>
              </a:rPr>
              <a:t>        7, 15, 17, 21, 24, 25, 29, 30,33,  </a:t>
            </a:r>
          </a:p>
          <a:p>
            <a:pPr marL="0" indent="0">
              <a:lnSpc>
                <a:spcPct val="80000"/>
              </a:lnSpc>
              <a:buFontTx/>
              <a:buNone/>
            </a:pPr>
            <a:r>
              <a:rPr lang="tr-TR" sz="2800" smtClean="0">
                <a:cs typeface="Times New Roman" pitchFamily="18" charset="0"/>
              </a:rPr>
              <a:t>            37, 38, 40</a:t>
            </a:r>
          </a:p>
          <a:p>
            <a:pPr marL="0" indent="0">
              <a:lnSpc>
                <a:spcPct val="80000"/>
              </a:lnSpc>
              <a:buFontTx/>
              <a:buNone/>
            </a:pPr>
            <a:r>
              <a:rPr lang="tr-TR" sz="2800" smtClean="0">
                <a:cs typeface="Times New Roman" pitchFamily="18" charset="0"/>
              </a:rPr>
              <a:t>     </a:t>
            </a:r>
            <a:r>
              <a:rPr lang="tr-TR" sz="2800" b="1" smtClean="0"/>
              <a:t>*</a:t>
            </a:r>
            <a:r>
              <a:rPr lang="tr-TR" sz="2800" smtClean="0">
                <a:cs typeface="Times New Roman" pitchFamily="18" charset="0"/>
              </a:rPr>
              <a:t> Hasta Hakları Yönetmeliği</a:t>
            </a:r>
            <a:r>
              <a:rPr lang="tr-TR" sz="2800" smtClean="0">
                <a:latin typeface="Tahoma" pitchFamily="34" charset="0"/>
                <a:cs typeface="Times New Roman" pitchFamily="18" charset="0"/>
              </a:rPr>
              <a:t> </a:t>
            </a:r>
          </a:p>
          <a:p>
            <a:pPr marL="0" indent="0">
              <a:lnSpc>
                <a:spcPct val="80000"/>
              </a:lnSpc>
              <a:buFontTx/>
              <a:buNone/>
            </a:pPr>
            <a:r>
              <a:rPr lang="tr-TR" sz="3600" smtClean="0">
                <a:latin typeface="Tahoma" pitchFamily="34" charset="0"/>
              </a:rPr>
              <a:t>                                                   </a:t>
            </a:r>
            <a:r>
              <a:rPr lang="tr-TR" sz="3600" smtClean="0">
                <a:latin typeface="Tahoma" pitchFamily="34" charset="0"/>
                <a:cs typeface="Times New Roman" pitchFamily="18" charset="0"/>
              </a:rPr>
              <a:t>  </a:t>
            </a:r>
          </a:p>
        </p:txBody>
      </p:sp>
    </p:spTree>
    <p:extLst>
      <p:ext uri="{BB962C8B-B14F-4D97-AF65-F5344CB8AC3E}">
        <p14:creationId xmlns:p14="http://schemas.microsoft.com/office/powerpoint/2010/main" val="993813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dirty="0" smtClean="0">
                <a:solidFill>
                  <a:srgbClr val="FF0000"/>
                </a:solidFill>
                <a:latin typeface="Comic Sans MS" pitchFamily="66" charset="0"/>
                <a:cs typeface="Arial" charset="0"/>
              </a:rPr>
              <a:t>2. MEVZUATA AYKIRI DAVRANMAK</a:t>
            </a:r>
            <a:r>
              <a:rPr lang="tr-TR" sz="3600" dirty="0" smtClean="0">
                <a:latin typeface="Comic Sans MS" pitchFamily="66" charset="0"/>
                <a:cs typeface="Times New Roman" pitchFamily="18" charset="0"/>
              </a:rPr>
              <a:t>        </a:t>
            </a:r>
            <a:r>
              <a:rPr lang="tr-TR" sz="3600" dirty="0" smtClean="0">
                <a:latin typeface="Comic Sans MS" pitchFamily="66" charset="0"/>
              </a:rPr>
              <a:t> </a:t>
            </a:r>
            <a:r>
              <a:rPr lang="tr-TR" sz="3600" dirty="0" smtClean="0">
                <a:latin typeface="Comic Sans MS" pitchFamily="66" charset="0"/>
                <a:cs typeface="Times New Roman" pitchFamily="18" charset="0"/>
              </a:rPr>
              <a:t>                                                                           </a:t>
            </a:r>
            <a:r>
              <a:rPr lang="tr-TR" dirty="0" smtClean="0">
                <a:cs typeface="Times New Roman" pitchFamily="18" charset="0"/>
              </a:rPr>
              <a:t/>
            </a:r>
            <a:br>
              <a:rPr lang="tr-TR" dirty="0" smtClean="0">
                <a:cs typeface="Times New Roman" pitchFamily="18" charset="0"/>
              </a:rPr>
            </a:br>
            <a:endParaRPr lang="tr-TR" dirty="0"/>
          </a:p>
        </p:txBody>
      </p:sp>
      <p:sp>
        <p:nvSpPr>
          <p:cNvPr id="3" name="2 İçerik Yer Tutucusu"/>
          <p:cNvSpPr>
            <a:spLocks noGrp="1"/>
          </p:cNvSpPr>
          <p:nvPr>
            <p:ph idx="1"/>
          </p:nvPr>
        </p:nvSpPr>
        <p:spPr/>
        <p:txBody>
          <a:bodyPr/>
          <a:lstStyle/>
          <a:p>
            <a:pPr>
              <a:spcBef>
                <a:spcPct val="50000"/>
              </a:spcBef>
              <a:buFont typeface="Wingdings" pitchFamily="2" charset="2"/>
              <a:buNone/>
            </a:pPr>
            <a:r>
              <a:rPr lang="tr-TR" sz="3200" dirty="0" smtClean="0">
                <a:cs typeface="Times New Roman" pitchFamily="18" charset="0"/>
              </a:rPr>
              <a:t>2.1.</a:t>
            </a:r>
            <a:r>
              <a:rPr lang="tr-TR" sz="3200" dirty="0" smtClean="0"/>
              <a:t> </a:t>
            </a:r>
            <a:r>
              <a:rPr lang="tr-TR" sz="3200" dirty="0" smtClean="0">
                <a:cs typeface="Times New Roman" pitchFamily="18" charset="0"/>
              </a:rPr>
              <a:t>Reklam/Haks</a:t>
            </a:r>
            <a:r>
              <a:rPr lang="tr-TR" sz="3200" dirty="0" smtClean="0"/>
              <a:t>ı</a:t>
            </a:r>
            <a:r>
              <a:rPr lang="tr-TR" sz="3200" dirty="0" smtClean="0">
                <a:cs typeface="Times New Roman" pitchFamily="18" charset="0"/>
              </a:rPr>
              <a:t>z Rekabet Yapmak                                                                                            </a:t>
            </a:r>
          </a:p>
          <a:p>
            <a:pPr>
              <a:spcBef>
                <a:spcPct val="50000"/>
              </a:spcBef>
              <a:buFont typeface="Wingdings" pitchFamily="2" charset="2"/>
              <a:buNone/>
            </a:pPr>
            <a:r>
              <a:rPr lang="tr-TR" sz="3200" dirty="0" smtClean="0">
                <a:cs typeface="Times New Roman" pitchFamily="18" charset="0"/>
              </a:rPr>
              <a:t>2.2.</a:t>
            </a:r>
            <a:r>
              <a:rPr lang="tr-TR" sz="3200" dirty="0" smtClean="0"/>
              <a:t> </a:t>
            </a:r>
            <a:r>
              <a:rPr lang="tr-TR" sz="3200" dirty="0" smtClean="0">
                <a:cs typeface="Times New Roman" pitchFamily="18" charset="0"/>
              </a:rPr>
              <a:t>Tan</a:t>
            </a:r>
            <a:r>
              <a:rPr lang="tr-TR" sz="3200" dirty="0" smtClean="0"/>
              <a:t>ı</a:t>
            </a:r>
            <a:r>
              <a:rPr lang="tr-TR" sz="3200" dirty="0" smtClean="0">
                <a:cs typeface="Times New Roman" pitchFamily="18" charset="0"/>
              </a:rPr>
              <a:t>t</a:t>
            </a:r>
            <a:r>
              <a:rPr lang="tr-TR" sz="3200" dirty="0" smtClean="0"/>
              <a:t>ı</a:t>
            </a:r>
            <a:r>
              <a:rPr lang="tr-TR" sz="3200" dirty="0" smtClean="0">
                <a:cs typeface="Times New Roman" pitchFamily="18" charset="0"/>
              </a:rPr>
              <a:t>m ve Asgari Ücret İhlali Yapmak                                                           </a:t>
            </a:r>
          </a:p>
          <a:p>
            <a:pPr>
              <a:spcBef>
                <a:spcPct val="50000"/>
              </a:spcBef>
              <a:buFont typeface="Wingdings" pitchFamily="2" charset="2"/>
              <a:buNone/>
            </a:pPr>
            <a:r>
              <a:rPr lang="tr-TR" sz="3200" dirty="0" smtClean="0">
                <a:cs typeface="Times New Roman" pitchFamily="18" charset="0"/>
              </a:rPr>
              <a:t>2.3.</a:t>
            </a:r>
            <a:r>
              <a:rPr lang="tr-TR" sz="3200" dirty="0" smtClean="0"/>
              <a:t> </a:t>
            </a:r>
            <a:r>
              <a:rPr lang="tr-TR" sz="3200" dirty="0" smtClean="0">
                <a:cs typeface="Times New Roman" pitchFamily="18" charset="0"/>
              </a:rPr>
              <a:t>Asgari Ücret İhlali Yapmak                                       </a:t>
            </a:r>
          </a:p>
          <a:p>
            <a:pPr>
              <a:spcBef>
                <a:spcPct val="50000"/>
              </a:spcBef>
              <a:buFont typeface="Wingdings" pitchFamily="2" charset="2"/>
              <a:buNone/>
            </a:pPr>
            <a:r>
              <a:rPr lang="tr-TR" sz="3200" dirty="0" smtClean="0">
                <a:cs typeface="Times New Roman" pitchFamily="18" charset="0"/>
              </a:rPr>
              <a:t>2.4.</a:t>
            </a:r>
            <a:r>
              <a:rPr lang="tr-TR" sz="3200" dirty="0" smtClean="0"/>
              <a:t> </a:t>
            </a:r>
            <a:r>
              <a:rPr lang="tr-TR" sz="3200" dirty="0" smtClean="0">
                <a:cs typeface="Times New Roman" pitchFamily="18" charset="0"/>
              </a:rPr>
              <a:t>Tabela Yönetmeli</a:t>
            </a:r>
            <a:r>
              <a:rPr lang="tr-TR" sz="3200" dirty="0" smtClean="0"/>
              <a:t>ğ</a:t>
            </a:r>
            <a:r>
              <a:rPr lang="tr-TR" sz="3200" dirty="0" smtClean="0">
                <a:cs typeface="Times New Roman" pitchFamily="18" charset="0"/>
              </a:rPr>
              <a:t>ine Uymamak                              </a:t>
            </a:r>
          </a:p>
          <a:p>
            <a:pPr>
              <a:spcBef>
                <a:spcPct val="50000"/>
              </a:spcBef>
              <a:buFont typeface="Wingdings" pitchFamily="2" charset="2"/>
              <a:buNone/>
            </a:pPr>
            <a:r>
              <a:rPr lang="tr-TR" sz="3200" dirty="0" smtClean="0">
                <a:cs typeface="Times New Roman" pitchFamily="18" charset="0"/>
              </a:rPr>
              <a:t>2.5.</a:t>
            </a:r>
            <a:r>
              <a:rPr lang="tr-TR" sz="3200" dirty="0" smtClean="0"/>
              <a:t> </a:t>
            </a:r>
            <a:r>
              <a:rPr lang="tr-TR" sz="3200" dirty="0" smtClean="0">
                <a:cs typeface="Times New Roman" pitchFamily="18" charset="0"/>
              </a:rPr>
              <a:t>Bildirimsiz Serbest Hekimlik Yapmak                                                                          </a:t>
            </a:r>
          </a:p>
          <a:p>
            <a:pPr>
              <a:spcBef>
                <a:spcPct val="50000"/>
              </a:spcBef>
              <a:buFont typeface="Wingdings" pitchFamily="2" charset="2"/>
              <a:buNone/>
            </a:pPr>
            <a:r>
              <a:rPr lang="tr-TR" sz="3200" dirty="0" smtClean="0">
                <a:cs typeface="Times New Roman" pitchFamily="18" charset="0"/>
              </a:rPr>
              <a:t>2.6.</a:t>
            </a:r>
            <a:r>
              <a:rPr lang="tr-TR" sz="3200" dirty="0" smtClean="0"/>
              <a:t> </a:t>
            </a:r>
            <a:r>
              <a:rPr lang="tr-TR" sz="3200" dirty="0" smtClean="0">
                <a:cs typeface="Times New Roman" pitchFamily="18" charset="0"/>
              </a:rPr>
              <a:t>Üyelik Görevlerini Yerine Getirmemek </a:t>
            </a:r>
          </a:p>
          <a:p>
            <a:endParaRPr lang="tr-TR" dirty="0"/>
          </a:p>
        </p:txBody>
      </p:sp>
    </p:spTree>
    <p:extLst>
      <p:ext uri="{BB962C8B-B14F-4D97-AF65-F5344CB8AC3E}">
        <p14:creationId xmlns:p14="http://schemas.microsoft.com/office/powerpoint/2010/main" val="2857251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684213" y="1268413"/>
            <a:ext cx="7993062" cy="4114800"/>
          </a:xfrm>
        </p:spPr>
        <p:txBody>
          <a:bodyPr/>
          <a:lstStyle/>
          <a:p>
            <a:pPr marL="0" indent="0">
              <a:buFontTx/>
              <a:buNone/>
            </a:pPr>
            <a:endParaRPr lang="tr-TR" sz="2800" smtClean="0">
              <a:latin typeface="Tahoma" pitchFamily="34" charset="0"/>
            </a:endParaRPr>
          </a:p>
          <a:p>
            <a:pPr marL="0" indent="0" algn="ctr">
              <a:buFontTx/>
              <a:buNone/>
            </a:pPr>
            <a:r>
              <a:rPr lang="tr-TR" sz="2800" b="1" smtClean="0">
                <a:cs typeface="Times New Roman" pitchFamily="18" charset="0"/>
              </a:rPr>
              <a:t>İlgili Mevzuat</a:t>
            </a:r>
          </a:p>
          <a:p>
            <a:pPr marL="0" indent="0">
              <a:buFontTx/>
              <a:buNone/>
            </a:pPr>
            <a:r>
              <a:rPr lang="tr-TR" sz="2800" smtClean="0">
                <a:cs typeface="Times New Roman" pitchFamily="18" charset="0"/>
              </a:rPr>
              <a:t>                                        </a:t>
            </a:r>
          </a:p>
          <a:p>
            <a:pPr marL="0" indent="0"/>
            <a:r>
              <a:rPr lang="tr-TR" sz="2800" smtClean="0">
                <a:cs typeface="Times New Roman" pitchFamily="18" charset="0"/>
              </a:rPr>
              <a:t> 1219 Sayılı Yasa: 5, 6, 24</a:t>
            </a:r>
            <a:endParaRPr lang="tr-TR" sz="2800" smtClean="0"/>
          </a:p>
          <a:p>
            <a:pPr marL="0" indent="0"/>
            <a:r>
              <a:rPr lang="tr-TR" sz="2800" smtClean="0">
                <a:cs typeface="Times New Roman" pitchFamily="18" charset="0"/>
              </a:rPr>
              <a:t> 6023 Sayılı Yasa: 7 </a:t>
            </a:r>
          </a:p>
          <a:p>
            <a:pPr marL="0" indent="0"/>
            <a:r>
              <a:rPr lang="tr-TR" sz="2800" smtClean="0">
                <a:cs typeface="Times New Roman" pitchFamily="18" charset="0"/>
              </a:rPr>
              <a:t> Tıbbi Deontoloji Tüzüğü: </a:t>
            </a:r>
            <a:r>
              <a:rPr lang="tr-TR" sz="2800" smtClean="0"/>
              <a:t> </a:t>
            </a:r>
            <a:r>
              <a:rPr lang="tr-TR" sz="2800" smtClean="0">
                <a:cs typeface="Times New Roman" pitchFamily="18" charset="0"/>
              </a:rPr>
              <a:t>8, 9, 31,42</a:t>
            </a:r>
            <a:r>
              <a:rPr lang="tr-TR" smtClean="0">
                <a:latin typeface="Tahoma" pitchFamily="34" charset="0"/>
                <a:cs typeface="Times New Roman" pitchFamily="18" charset="0"/>
              </a:rPr>
              <a:t> </a:t>
            </a:r>
            <a:r>
              <a:rPr lang="tr-TR" b="1" smtClean="0">
                <a:latin typeface="Tahoma" pitchFamily="34" charset="0"/>
              </a:rPr>
              <a:t>                                      </a:t>
            </a:r>
          </a:p>
        </p:txBody>
      </p:sp>
    </p:spTree>
    <p:extLst>
      <p:ext uri="{BB962C8B-B14F-4D97-AF65-F5344CB8AC3E}">
        <p14:creationId xmlns:p14="http://schemas.microsoft.com/office/powerpoint/2010/main" val="285738877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dirty="0" smtClean="0">
                <a:solidFill>
                  <a:srgbClr val="FF0000"/>
                </a:solidFill>
                <a:latin typeface="Comic Sans MS" pitchFamily="66" charset="0"/>
                <a:cs typeface="Arial" charset="0"/>
              </a:rPr>
              <a:t>3. HAKSIZ ÇIKAR SAĞLAMAK</a:t>
            </a:r>
            <a:r>
              <a:rPr lang="tr-TR" dirty="0" smtClean="0">
                <a:solidFill>
                  <a:srgbClr val="FF0000"/>
                </a:solidFill>
                <a:cs typeface="Arial" charset="0"/>
              </a:rPr>
              <a:t/>
            </a:r>
            <a:br>
              <a:rPr lang="tr-TR" dirty="0" smtClean="0">
                <a:solidFill>
                  <a:srgbClr val="FF0000"/>
                </a:solidFill>
                <a:cs typeface="Arial" charset="0"/>
              </a:rPr>
            </a:br>
            <a:endParaRPr lang="tr-TR" dirty="0"/>
          </a:p>
        </p:txBody>
      </p:sp>
      <p:sp>
        <p:nvSpPr>
          <p:cNvPr id="3" name="2 İçerik Yer Tutucusu"/>
          <p:cNvSpPr>
            <a:spLocks noGrp="1"/>
          </p:cNvSpPr>
          <p:nvPr>
            <p:ph idx="1"/>
          </p:nvPr>
        </p:nvSpPr>
        <p:spPr/>
        <p:txBody>
          <a:bodyPr>
            <a:normAutofit fontScale="70000" lnSpcReduction="20000"/>
          </a:bodyPr>
          <a:lstStyle/>
          <a:p>
            <a:pPr>
              <a:spcBef>
                <a:spcPct val="50000"/>
              </a:spcBef>
              <a:buFont typeface="Wingdings" pitchFamily="2" charset="2"/>
              <a:buNone/>
            </a:pPr>
            <a:r>
              <a:rPr lang="tr-TR" sz="3200" dirty="0" smtClean="0">
                <a:cs typeface="Times New Roman" pitchFamily="18" charset="0"/>
              </a:rPr>
              <a:t>3.1.</a:t>
            </a:r>
            <a:r>
              <a:rPr lang="tr-TR" sz="3200" dirty="0" smtClean="0"/>
              <a:t> </a:t>
            </a:r>
            <a:r>
              <a:rPr lang="tr-TR" sz="3200" dirty="0" smtClean="0">
                <a:cs typeface="Times New Roman" pitchFamily="18" charset="0"/>
              </a:rPr>
              <a:t>Uzman</a:t>
            </a:r>
            <a:r>
              <a:rPr lang="tr-TR" sz="3200" dirty="0" smtClean="0"/>
              <a:t>lı</a:t>
            </a:r>
            <a:r>
              <a:rPr lang="tr-TR" sz="3200" dirty="0" smtClean="0">
                <a:cs typeface="Times New Roman" pitchFamily="18" charset="0"/>
              </a:rPr>
              <a:t>k D</a:t>
            </a:r>
            <a:r>
              <a:rPr lang="tr-TR" sz="3200" dirty="0" smtClean="0"/>
              <a:t>ışı</a:t>
            </a:r>
            <a:r>
              <a:rPr lang="tr-TR" sz="3200" dirty="0" smtClean="0">
                <a:cs typeface="Times New Roman" pitchFamily="18" charset="0"/>
              </a:rPr>
              <a:t> G</a:t>
            </a:r>
            <a:r>
              <a:rPr lang="tr-TR" sz="3200" dirty="0" smtClean="0"/>
              <a:t>i</a:t>
            </a:r>
            <a:r>
              <a:rPr lang="tr-TR" sz="3200" dirty="0" smtClean="0">
                <a:cs typeface="Times New Roman" pitchFamily="18" charset="0"/>
              </a:rPr>
              <a:t>ri</a:t>
            </a:r>
            <a:r>
              <a:rPr lang="tr-TR" sz="3200" dirty="0" smtClean="0"/>
              <a:t>ş</a:t>
            </a:r>
            <a:r>
              <a:rPr lang="tr-TR" sz="3200" dirty="0" smtClean="0">
                <a:cs typeface="Times New Roman" pitchFamily="18" charset="0"/>
              </a:rPr>
              <a:t>im ve Faaliyette Bulunmak                                                       </a:t>
            </a:r>
          </a:p>
          <a:p>
            <a:pPr>
              <a:spcBef>
                <a:spcPct val="50000"/>
              </a:spcBef>
              <a:buFont typeface="Wingdings" pitchFamily="2" charset="2"/>
              <a:buNone/>
            </a:pPr>
            <a:r>
              <a:rPr lang="tr-TR" sz="3200" dirty="0" smtClean="0">
                <a:cs typeface="Times New Roman" pitchFamily="18" charset="0"/>
              </a:rPr>
              <a:t>3.2.</a:t>
            </a:r>
            <a:r>
              <a:rPr lang="tr-TR" sz="3200" dirty="0" smtClean="0"/>
              <a:t> </a:t>
            </a:r>
            <a:r>
              <a:rPr lang="tr-TR" sz="3200" dirty="0" smtClean="0">
                <a:cs typeface="Times New Roman" pitchFamily="18" charset="0"/>
              </a:rPr>
              <a:t>Ticaret Yapmak                                                                                            </a:t>
            </a:r>
          </a:p>
          <a:p>
            <a:pPr>
              <a:spcBef>
                <a:spcPct val="50000"/>
              </a:spcBef>
              <a:buFont typeface="Wingdings" pitchFamily="2" charset="2"/>
              <a:buNone/>
            </a:pPr>
            <a:r>
              <a:rPr lang="tr-TR" sz="3200" dirty="0" smtClean="0">
                <a:cs typeface="Times New Roman" pitchFamily="18" charset="0"/>
              </a:rPr>
              <a:t>3.3.</a:t>
            </a:r>
            <a:r>
              <a:rPr lang="tr-TR" sz="3200" dirty="0" smtClean="0"/>
              <a:t> </a:t>
            </a:r>
            <a:r>
              <a:rPr lang="tr-TR" sz="3200" dirty="0" smtClean="0">
                <a:cs typeface="Times New Roman" pitchFamily="18" charset="0"/>
              </a:rPr>
              <a:t>Meslekta</a:t>
            </a:r>
            <a:r>
              <a:rPr lang="tr-TR" sz="3200" dirty="0" smtClean="0"/>
              <a:t>ş</a:t>
            </a:r>
            <a:r>
              <a:rPr lang="tr-TR" sz="3200" dirty="0" smtClean="0">
                <a:cs typeface="Times New Roman" pitchFamily="18" charset="0"/>
              </a:rPr>
              <a:t>lar</a:t>
            </a:r>
            <a:r>
              <a:rPr lang="tr-TR" sz="3200" dirty="0" smtClean="0"/>
              <a:t>ı</a:t>
            </a:r>
            <a:r>
              <a:rPr lang="tr-TR" sz="3200" dirty="0" smtClean="0">
                <a:cs typeface="Times New Roman" pitchFamily="18" charset="0"/>
              </a:rPr>
              <a:t>n</a:t>
            </a:r>
            <a:r>
              <a:rPr lang="tr-TR" sz="3200" dirty="0" smtClean="0"/>
              <a:t>ı</a:t>
            </a:r>
            <a:r>
              <a:rPr lang="tr-TR" sz="3200" dirty="0" smtClean="0">
                <a:cs typeface="Times New Roman" pitchFamily="18" charset="0"/>
              </a:rPr>
              <a:t>n Hastas</a:t>
            </a:r>
            <a:r>
              <a:rPr lang="tr-TR" sz="3200" dirty="0" smtClean="0"/>
              <a:t>ı</a:t>
            </a:r>
            <a:r>
              <a:rPr lang="tr-TR" sz="3200" dirty="0" smtClean="0">
                <a:cs typeface="Times New Roman" pitchFamily="18" charset="0"/>
              </a:rPr>
              <a:t>n</a:t>
            </a:r>
            <a:r>
              <a:rPr lang="tr-TR" sz="3200" dirty="0" smtClean="0"/>
              <a:t>ı</a:t>
            </a:r>
            <a:r>
              <a:rPr lang="tr-TR" sz="3200" dirty="0" smtClean="0">
                <a:cs typeface="Times New Roman" pitchFamily="18" charset="0"/>
              </a:rPr>
              <a:t> Elde Etmek                                    </a:t>
            </a:r>
          </a:p>
          <a:p>
            <a:pPr>
              <a:spcBef>
                <a:spcPct val="50000"/>
              </a:spcBef>
              <a:buFont typeface="Wingdings" pitchFamily="2" charset="2"/>
              <a:buNone/>
            </a:pPr>
            <a:r>
              <a:rPr lang="tr-TR" sz="3200" dirty="0" smtClean="0">
                <a:cs typeface="Times New Roman" pitchFamily="18" charset="0"/>
              </a:rPr>
              <a:t>3.4.</a:t>
            </a:r>
            <a:r>
              <a:rPr lang="tr-TR" sz="3200" dirty="0" smtClean="0"/>
              <a:t> </a:t>
            </a:r>
            <a:r>
              <a:rPr lang="tr-TR" sz="3200" dirty="0" smtClean="0">
                <a:cs typeface="Times New Roman" pitchFamily="18" charset="0"/>
              </a:rPr>
              <a:t>Diplomas</a:t>
            </a:r>
            <a:r>
              <a:rPr lang="tr-TR" sz="3200" dirty="0" smtClean="0"/>
              <a:t>ı</a:t>
            </a:r>
            <a:r>
              <a:rPr lang="tr-TR" sz="3200" dirty="0" smtClean="0">
                <a:cs typeface="Times New Roman" pitchFamily="18" charset="0"/>
              </a:rPr>
              <a:t>n</a:t>
            </a:r>
            <a:r>
              <a:rPr lang="tr-TR" sz="3200" dirty="0" smtClean="0"/>
              <a:t>ı</a:t>
            </a:r>
            <a:r>
              <a:rPr lang="tr-TR" sz="3200" dirty="0" smtClean="0">
                <a:cs typeface="Times New Roman" pitchFamily="18" charset="0"/>
              </a:rPr>
              <a:t>/Uzmanl</a:t>
            </a:r>
            <a:r>
              <a:rPr lang="tr-TR" sz="3200" dirty="0" smtClean="0"/>
              <a:t>ı</a:t>
            </a:r>
            <a:r>
              <a:rPr lang="tr-TR" sz="3200" dirty="0" smtClean="0">
                <a:cs typeface="Times New Roman" pitchFamily="18" charset="0"/>
              </a:rPr>
              <a:t>k Belgesini Kiraya Vermek                                                        </a:t>
            </a:r>
          </a:p>
          <a:p>
            <a:pPr>
              <a:spcBef>
                <a:spcPct val="50000"/>
              </a:spcBef>
              <a:buFont typeface="Wingdings" pitchFamily="2" charset="2"/>
              <a:buNone/>
            </a:pPr>
            <a:r>
              <a:rPr lang="tr-TR" sz="3200" dirty="0" smtClean="0">
                <a:cs typeface="Times New Roman" pitchFamily="18" charset="0"/>
              </a:rPr>
              <a:t>3.5.</a:t>
            </a:r>
            <a:r>
              <a:rPr lang="tr-TR" sz="3200" dirty="0" smtClean="0"/>
              <a:t> </a:t>
            </a:r>
            <a:r>
              <a:rPr lang="tr-TR" sz="3200" dirty="0" smtClean="0">
                <a:cs typeface="Times New Roman" pitchFamily="18" charset="0"/>
              </a:rPr>
              <a:t>Hastalardan Haks</a:t>
            </a:r>
            <a:r>
              <a:rPr lang="tr-TR" sz="3200" dirty="0" smtClean="0"/>
              <a:t>ı</a:t>
            </a:r>
            <a:r>
              <a:rPr lang="tr-TR" sz="3200" dirty="0" smtClean="0">
                <a:cs typeface="Times New Roman" pitchFamily="18" charset="0"/>
              </a:rPr>
              <a:t>z Kazanç Sa</a:t>
            </a:r>
            <a:r>
              <a:rPr lang="tr-TR" sz="3200" dirty="0" smtClean="0"/>
              <a:t>ğ</a:t>
            </a:r>
            <a:r>
              <a:rPr lang="tr-TR" sz="3200" dirty="0" smtClean="0">
                <a:cs typeface="Times New Roman" pitchFamily="18" charset="0"/>
              </a:rPr>
              <a:t>lamak                                      </a:t>
            </a:r>
          </a:p>
          <a:p>
            <a:pPr>
              <a:spcBef>
                <a:spcPct val="50000"/>
              </a:spcBef>
              <a:buFont typeface="Wingdings" pitchFamily="2" charset="2"/>
              <a:buNone/>
            </a:pPr>
            <a:r>
              <a:rPr lang="tr-TR" sz="3200" dirty="0" smtClean="0">
                <a:cs typeface="Times New Roman" pitchFamily="18" charset="0"/>
              </a:rPr>
              <a:t>3.6.</a:t>
            </a:r>
            <a:r>
              <a:rPr lang="tr-TR" sz="3200" dirty="0" smtClean="0"/>
              <a:t> </a:t>
            </a:r>
            <a:r>
              <a:rPr lang="tr-TR" sz="3200" dirty="0" smtClean="0">
                <a:cs typeface="Times New Roman" pitchFamily="18" charset="0"/>
              </a:rPr>
              <a:t>Usulsüz İ</a:t>
            </a:r>
            <a:r>
              <a:rPr lang="tr-TR" sz="3200" dirty="0" smtClean="0"/>
              <a:t>ş</a:t>
            </a:r>
            <a:r>
              <a:rPr lang="tr-TR" sz="3200" dirty="0" smtClean="0">
                <a:cs typeface="Times New Roman" pitchFamily="18" charset="0"/>
              </a:rPr>
              <a:t>yeri Hekimliği Yapmak                                                  </a:t>
            </a:r>
          </a:p>
          <a:p>
            <a:pPr>
              <a:spcBef>
                <a:spcPct val="50000"/>
              </a:spcBef>
              <a:buFont typeface="Wingdings" pitchFamily="2" charset="2"/>
              <a:buNone/>
            </a:pPr>
            <a:r>
              <a:rPr lang="tr-TR" sz="3200" dirty="0" smtClean="0">
                <a:cs typeface="Times New Roman" pitchFamily="18" charset="0"/>
              </a:rPr>
              <a:t>3.7.</a:t>
            </a:r>
            <a:r>
              <a:rPr lang="tr-TR" sz="3200" dirty="0" smtClean="0"/>
              <a:t> </a:t>
            </a:r>
            <a:r>
              <a:rPr lang="tr-TR" sz="3200" dirty="0" smtClean="0">
                <a:cs typeface="Times New Roman" pitchFamily="18" charset="0"/>
              </a:rPr>
              <a:t>Usulsüz Reçete ve Rapor Yazmak                                     </a:t>
            </a:r>
          </a:p>
          <a:p>
            <a:pPr>
              <a:spcBef>
                <a:spcPct val="50000"/>
              </a:spcBef>
              <a:buFont typeface="Wingdings" pitchFamily="2" charset="2"/>
              <a:buNone/>
            </a:pPr>
            <a:r>
              <a:rPr lang="tr-TR" sz="3200" dirty="0" smtClean="0">
                <a:cs typeface="Times New Roman" pitchFamily="18" charset="0"/>
              </a:rPr>
              <a:t>3.8.</a:t>
            </a:r>
            <a:r>
              <a:rPr lang="tr-TR" sz="3200" dirty="0" smtClean="0"/>
              <a:t> </a:t>
            </a:r>
            <a:r>
              <a:rPr lang="tr-TR" sz="3200" dirty="0" smtClean="0">
                <a:cs typeface="Times New Roman" pitchFamily="18" charset="0"/>
              </a:rPr>
              <a:t>Meslekta</a:t>
            </a:r>
            <a:r>
              <a:rPr lang="tr-TR" sz="3200" dirty="0" smtClean="0"/>
              <a:t>ş</a:t>
            </a:r>
            <a:r>
              <a:rPr lang="tr-TR" sz="3200" dirty="0" smtClean="0">
                <a:cs typeface="Times New Roman" pitchFamily="18" charset="0"/>
              </a:rPr>
              <a:t>lar</a:t>
            </a:r>
            <a:r>
              <a:rPr lang="tr-TR" sz="3200" dirty="0" smtClean="0"/>
              <a:t>ı</a:t>
            </a:r>
            <a:r>
              <a:rPr lang="tr-TR" sz="3200" dirty="0" smtClean="0">
                <a:cs typeface="Times New Roman" pitchFamily="18" charset="0"/>
              </a:rPr>
              <a:t>na Komisyon Vermek/Almak                              </a:t>
            </a:r>
          </a:p>
          <a:p>
            <a:pPr>
              <a:spcBef>
                <a:spcPct val="50000"/>
              </a:spcBef>
              <a:buFont typeface="Wingdings" pitchFamily="2" charset="2"/>
              <a:buNone/>
            </a:pPr>
            <a:r>
              <a:rPr lang="tr-TR" sz="3200" dirty="0" smtClean="0">
                <a:cs typeface="Times New Roman" pitchFamily="18" charset="0"/>
              </a:rPr>
              <a:t>3.9.</a:t>
            </a:r>
            <a:r>
              <a:rPr lang="tr-TR" sz="3200" dirty="0" smtClean="0"/>
              <a:t> </a:t>
            </a:r>
            <a:r>
              <a:rPr lang="tr-TR" sz="3200" dirty="0" smtClean="0">
                <a:cs typeface="Times New Roman" pitchFamily="18" charset="0"/>
              </a:rPr>
              <a:t>Arac</a:t>
            </a:r>
            <a:r>
              <a:rPr lang="tr-TR" sz="3200" dirty="0" smtClean="0"/>
              <a:t>ı</a:t>
            </a:r>
            <a:r>
              <a:rPr lang="tr-TR" sz="3200" dirty="0" smtClean="0">
                <a:cs typeface="Times New Roman" pitchFamily="18" charset="0"/>
              </a:rPr>
              <a:t> Kullanmak                                                                    </a:t>
            </a:r>
          </a:p>
          <a:p>
            <a:pPr>
              <a:spcBef>
                <a:spcPct val="50000"/>
              </a:spcBef>
              <a:buFont typeface="Wingdings" pitchFamily="2" charset="2"/>
              <a:buNone/>
            </a:pPr>
            <a:r>
              <a:rPr lang="tr-TR" sz="3200" dirty="0" smtClean="0">
                <a:cs typeface="Times New Roman" pitchFamily="18" charset="0"/>
              </a:rPr>
              <a:t>3.0.</a:t>
            </a:r>
            <a:r>
              <a:rPr lang="tr-TR" sz="3200" dirty="0" smtClean="0"/>
              <a:t> </a:t>
            </a:r>
            <a:r>
              <a:rPr lang="tr-TR" sz="3200" dirty="0" smtClean="0">
                <a:cs typeface="Times New Roman" pitchFamily="18" charset="0"/>
              </a:rPr>
              <a:t>Hasta Yönlendirmek </a:t>
            </a:r>
            <a:endParaRPr lang="tr-TR" sz="3200" dirty="0" smtClean="0"/>
          </a:p>
          <a:p>
            <a:endParaRPr lang="tr-TR" dirty="0"/>
          </a:p>
        </p:txBody>
      </p:sp>
    </p:spTree>
    <p:extLst>
      <p:ext uri="{BB962C8B-B14F-4D97-AF65-F5344CB8AC3E}">
        <p14:creationId xmlns:p14="http://schemas.microsoft.com/office/powerpoint/2010/main" val="392923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381000" y="692150"/>
            <a:ext cx="8763000" cy="5562600"/>
          </a:xfrm>
        </p:spPr>
        <p:txBody>
          <a:bodyPr/>
          <a:lstStyle/>
          <a:p>
            <a:pPr marL="0" indent="0" algn="ctr">
              <a:spcBef>
                <a:spcPct val="0"/>
              </a:spcBef>
              <a:buFontTx/>
              <a:buNone/>
            </a:pPr>
            <a:r>
              <a:rPr lang="tr-TR" sz="2800" b="1" smtClean="0">
                <a:cs typeface="Times New Roman" pitchFamily="18" charset="0"/>
              </a:rPr>
              <a:t>İlgili Mevzuat</a:t>
            </a:r>
          </a:p>
          <a:p>
            <a:pPr marL="0" indent="0">
              <a:lnSpc>
                <a:spcPct val="90000"/>
              </a:lnSpc>
            </a:pPr>
            <a:r>
              <a:rPr lang="tr-TR" sz="2800" smtClean="0">
                <a:cs typeface="Times New Roman" pitchFamily="18" charset="0"/>
              </a:rPr>
              <a:t>1219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10, 12 </a:t>
            </a:r>
            <a:endParaRPr lang="tr-TR" sz="2800" smtClean="0"/>
          </a:p>
          <a:p>
            <a:pPr marL="0" indent="0">
              <a:lnSpc>
                <a:spcPct val="90000"/>
              </a:lnSpc>
            </a:pPr>
            <a:r>
              <a:rPr lang="tr-TR" sz="2800" smtClean="0">
                <a:cs typeface="Times New Roman" pitchFamily="18" charset="0"/>
              </a:rPr>
              <a:t>992 ve 3153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Yasalar                                                 </a:t>
            </a:r>
          </a:p>
          <a:p>
            <a:pPr marL="0" indent="0">
              <a:lnSpc>
                <a:spcPct val="90000"/>
              </a:lnSpc>
            </a:pPr>
            <a:r>
              <a:rPr lang="tr-TR" sz="2800" smtClean="0">
                <a:cs typeface="Times New Roman" pitchFamily="18" charset="0"/>
              </a:rPr>
              <a:t>6023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5, Ek:1                </a:t>
            </a:r>
            <a:r>
              <a:rPr lang="tr-TR" sz="2800" b="1" smtClean="0">
                <a:cs typeface="Times New Roman" pitchFamily="18" charset="0"/>
              </a:rPr>
              <a:t>                                       </a:t>
            </a:r>
          </a:p>
          <a:p>
            <a:pPr marL="0" indent="0">
              <a:lnSpc>
                <a:spcPct val="90000"/>
              </a:lnSpc>
            </a:pPr>
            <a:r>
              <a:rPr lang="tr-TR" sz="2800" smtClean="0">
                <a:cs typeface="Times New Roman" pitchFamily="18" charset="0"/>
              </a:rPr>
              <a:t>T</a:t>
            </a:r>
            <a:r>
              <a:rPr lang="tr-TR" sz="2800" smtClean="0"/>
              <a:t>ı</a:t>
            </a:r>
            <a:r>
              <a:rPr lang="tr-TR" sz="2800" smtClean="0">
                <a:cs typeface="Times New Roman" pitchFamily="18" charset="0"/>
              </a:rPr>
              <a:t>bbi Deontoloji Tüzüğü: 12, 20, 36, 39, 43                     </a:t>
            </a:r>
          </a:p>
          <a:p>
            <a:pPr marL="0" indent="0">
              <a:lnSpc>
                <a:spcPct val="90000"/>
              </a:lnSpc>
            </a:pPr>
            <a:r>
              <a:rPr lang="tr-TR" sz="2800" smtClean="0">
                <a:cs typeface="Times New Roman" pitchFamily="18" charset="0"/>
              </a:rPr>
              <a:t>İ</a:t>
            </a:r>
            <a:r>
              <a:rPr lang="tr-TR" sz="2800" smtClean="0"/>
              <a:t>ş</a:t>
            </a:r>
            <a:r>
              <a:rPr lang="tr-TR" sz="2800" smtClean="0">
                <a:cs typeface="Times New Roman" pitchFamily="18" charset="0"/>
              </a:rPr>
              <a:t>yeri Hekimlerinin Çal</a:t>
            </a:r>
            <a:r>
              <a:rPr lang="tr-TR" sz="2800" smtClean="0"/>
              <a:t>ış</a:t>
            </a:r>
            <a:r>
              <a:rPr lang="tr-TR" sz="2800" smtClean="0">
                <a:cs typeface="Times New Roman" pitchFamily="18" charset="0"/>
              </a:rPr>
              <a:t>ma </a:t>
            </a:r>
            <a:r>
              <a:rPr lang="tr-TR" sz="2800" smtClean="0"/>
              <a:t>Ş</a:t>
            </a:r>
            <a:r>
              <a:rPr lang="tr-TR" sz="2800" smtClean="0">
                <a:cs typeface="Times New Roman" pitchFamily="18" charset="0"/>
              </a:rPr>
              <a:t>artlar</a:t>
            </a:r>
            <a:r>
              <a:rPr lang="tr-TR" sz="2800" smtClean="0"/>
              <a:t>ı </a:t>
            </a:r>
            <a:r>
              <a:rPr lang="tr-TR" sz="2800" smtClean="0">
                <a:cs typeface="Times New Roman" pitchFamily="18" charset="0"/>
              </a:rPr>
              <a:t>ile Görev  </a:t>
            </a:r>
          </a:p>
          <a:p>
            <a:pPr marL="0" indent="0">
              <a:lnSpc>
                <a:spcPct val="90000"/>
              </a:lnSpc>
              <a:buFontTx/>
              <a:buNone/>
            </a:pPr>
            <a:r>
              <a:rPr lang="tr-TR" sz="2800" smtClean="0">
                <a:cs typeface="Times New Roman" pitchFamily="18" charset="0"/>
              </a:rPr>
              <a:t>   ve Yetkileri</a:t>
            </a:r>
            <a:r>
              <a:rPr lang="tr-TR" sz="2800" smtClean="0"/>
              <a:t> </a:t>
            </a:r>
            <a:r>
              <a:rPr lang="tr-TR" sz="2800" smtClean="0">
                <a:cs typeface="Times New Roman" pitchFamily="18" charset="0"/>
              </a:rPr>
              <a:t>Hakk</a:t>
            </a:r>
            <a:r>
              <a:rPr lang="tr-TR" sz="2800" smtClean="0"/>
              <a:t>ı</a:t>
            </a:r>
            <a:r>
              <a:rPr lang="tr-TR" sz="2800" smtClean="0">
                <a:cs typeface="Times New Roman" pitchFamily="18" charset="0"/>
              </a:rPr>
              <a:t>nda</a:t>
            </a:r>
            <a:r>
              <a:rPr lang="tr-TR" sz="2800" smtClean="0"/>
              <a:t> </a:t>
            </a:r>
            <a:r>
              <a:rPr lang="tr-TR" sz="2800" smtClean="0">
                <a:cs typeface="Times New Roman" pitchFamily="18" charset="0"/>
              </a:rPr>
              <a:t>Yönetmelik</a:t>
            </a:r>
          </a:p>
          <a:p>
            <a:pPr marL="0" indent="0">
              <a:lnSpc>
                <a:spcPct val="90000"/>
              </a:lnSpc>
            </a:pPr>
            <a:r>
              <a:rPr lang="tr-TR" sz="2800" smtClean="0">
                <a:cs typeface="Times New Roman" pitchFamily="18" charset="0"/>
              </a:rPr>
              <a:t>TTB İ</a:t>
            </a:r>
            <a:r>
              <a:rPr lang="tr-TR" sz="2800" smtClean="0"/>
              <a:t>ş</a:t>
            </a:r>
            <a:r>
              <a:rPr lang="tr-TR" sz="2800" smtClean="0">
                <a:cs typeface="Times New Roman" pitchFamily="18" charset="0"/>
              </a:rPr>
              <a:t>yeri Hekimi Atama Yönetmeli</a:t>
            </a:r>
            <a:r>
              <a:rPr lang="tr-TR" sz="2800" smtClean="0"/>
              <a:t>ğ</a:t>
            </a:r>
            <a:r>
              <a:rPr lang="tr-TR" sz="2800" smtClean="0">
                <a:cs typeface="Times New Roman" pitchFamily="18" charset="0"/>
              </a:rPr>
              <a:t>i </a:t>
            </a:r>
          </a:p>
          <a:p>
            <a:pPr marL="0" indent="0">
              <a:lnSpc>
                <a:spcPct val="90000"/>
              </a:lnSpc>
              <a:buFontTx/>
              <a:buNone/>
            </a:pPr>
            <a:r>
              <a:rPr lang="tr-TR" b="1" smtClean="0">
                <a:latin typeface="Tahoma" pitchFamily="34" charset="0"/>
                <a:cs typeface="Times New Roman" pitchFamily="18" charset="0"/>
              </a:rPr>
              <a:t>                                                       </a:t>
            </a:r>
          </a:p>
        </p:txBody>
      </p:sp>
    </p:spTree>
    <p:extLst>
      <p:ext uri="{BB962C8B-B14F-4D97-AF65-F5344CB8AC3E}">
        <p14:creationId xmlns:p14="http://schemas.microsoft.com/office/powerpoint/2010/main" val="54732588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dirty="0" smtClean="0">
                <a:solidFill>
                  <a:srgbClr val="FF0000"/>
                </a:solidFill>
                <a:latin typeface="Comic Sans MS" pitchFamily="66" charset="0"/>
                <a:cs typeface="Arial" charset="0"/>
              </a:rPr>
              <a:t>4. HASTA HAKLARINI İHLAL ETMEK</a:t>
            </a:r>
            <a:endParaRPr lang="tr-TR" sz="3600" dirty="0">
              <a:latin typeface="Comic Sans MS" pitchFamily="66" charset="0"/>
            </a:endParaRPr>
          </a:p>
        </p:txBody>
      </p:sp>
      <p:sp>
        <p:nvSpPr>
          <p:cNvPr id="3" name="2 İçerik Yer Tutucusu"/>
          <p:cNvSpPr>
            <a:spLocks noGrp="1"/>
          </p:cNvSpPr>
          <p:nvPr>
            <p:ph idx="1"/>
          </p:nvPr>
        </p:nvSpPr>
        <p:spPr/>
        <p:txBody>
          <a:bodyPr>
            <a:normAutofit fontScale="77500" lnSpcReduction="20000"/>
          </a:bodyPr>
          <a:lstStyle/>
          <a:p>
            <a:pPr>
              <a:lnSpc>
                <a:spcPct val="90000"/>
              </a:lnSpc>
              <a:buFontTx/>
              <a:buNone/>
            </a:pPr>
            <a:r>
              <a:rPr lang="tr-TR" sz="3200" dirty="0" smtClean="0">
                <a:latin typeface="Comic Sans MS" pitchFamily="66" charset="0"/>
                <a:cs typeface="Times New Roman" pitchFamily="18" charset="0"/>
              </a:rPr>
              <a:t>4.1.</a:t>
            </a:r>
            <a:r>
              <a:rPr lang="tr-TR" sz="3200" dirty="0" smtClean="0">
                <a:latin typeface="Comic Sans MS" pitchFamily="66" charset="0"/>
              </a:rPr>
              <a:t> </a:t>
            </a:r>
            <a:r>
              <a:rPr lang="tr-TR" sz="3200" dirty="0" smtClean="0">
                <a:latin typeface="Comic Sans MS" pitchFamily="66" charset="0"/>
                <a:cs typeface="Times New Roman" pitchFamily="18" charset="0"/>
              </a:rPr>
              <a:t>Hasta S</a:t>
            </a:r>
            <a:r>
              <a:rPr lang="tr-TR" sz="3200" dirty="0" smtClean="0">
                <a:latin typeface="Comic Sans MS" pitchFamily="66" charset="0"/>
              </a:rPr>
              <a:t>ı</a:t>
            </a:r>
            <a:r>
              <a:rPr lang="tr-TR" sz="3200" dirty="0" smtClean="0">
                <a:latin typeface="Comic Sans MS" pitchFamily="66" charset="0"/>
                <a:cs typeface="Times New Roman" pitchFamily="18" charset="0"/>
              </a:rPr>
              <a:t>rlar</a:t>
            </a:r>
            <a:r>
              <a:rPr lang="tr-TR" sz="3200" dirty="0" smtClean="0">
                <a:latin typeface="Comic Sans MS" pitchFamily="66" charset="0"/>
              </a:rPr>
              <a:t>ı</a:t>
            </a:r>
            <a:r>
              <a:rPr lang="tr-TR" sz="3200" dirty="0" smtClean="0">
                <a:latin typeface="Comic Sans MS" pitchFamily="66" charset="0"/>
                <a:cs typeface="Times New Roman" pitchFamily="18" charset="0"/>
              </a:rPr>
              <a:t>n</a:t>
            </a:r>
            <a:r>
              <a:rPr lang="tr-TR" sz="3200" dirty="0" smtClean="0">
                <a:latin typeface="Comic Sans MS" pitchFamily="66" charset="0"/>
              </a:rPr>
              <a:t>ı</a:t>
            </a:r>
            <a:r>
              <a:rPr lang="tr-TR" sz="3200" dirty="0" smtClean="0">
                <a:latin typeface="Comic Sans MS" pitchFamily="66" charset="0"/>
                <a:cs typeface="Times New Roman" pitchFamily="18" charset="0"/>
              </a:rPr>
              <a:t> Aç</a:t>
            </a:r>
            <a:r>
              <a:rPr lang="tr-TR" sz="3200" dirty="0" smtClean="0">
                <a:latin typeface="Comic Sans MS" pitchFamily="66" charset="0"/>
              </a:rPr>
              <a:t>ı</a:t>
            </a:r>
            <a:r>
              <a:rPr lang="tr-TR" sz="3200" dirty="0" smtClean="0">
                <a:latin typeface="Comic Sans MS" pitchFamily="66" charset="0"/>
                <a:cs typeface="Times New Roman" pitchFamily="18" charset="0"/>
              </a:rPr>
              <a:t>klamak                                                                                                                  </a:t>
            </a:r>
          </a:p>
          <a:p>
            <a:pPr>
              <a:lnSpc>
                <a:spcPct val="90000"/>
              </a:lnSpc>
              <a:buFontTx/>
              <a:buNone/>
            </a:pPr>
            <a:r>
              <a:rPr lang="tr-TR" sz="3200" dirty="0" smtClean="0">
                <a:latin typeface="Comic Sans MS" pitchFamily="66" charset="0"/>
                <a:cs typeface="Times New Roman" pitchFamily="18" charset="0"/>
              </a:rPr>
              <a:t>4.2.</a:t>
            </a:r>
            <a:r>
              <a:rPr lang="tr-TR" sz="3200" dirty="0" smtClean="0">
                <a:latin typeface="Comic Sans MS" pitchFamily="66" charset="0"/>
              </a:rPr>
              <a:t> </a:t>
            </a:r>
            <a:r>
              <a:rPr lang="tr-TR" sz="3200" dirty="0" smtClean="0">
                <a:latin typeface="Comic Sans MS" pitchFamily="66" charset="0"/>
                <a:cs typeface="Times New Roman" pitchFamily="18" charset="0"/>
              </a:rPr>
              <a:t>Ya</a:t>
            </a:r>
            <a:r>
              <a:rPr lang="tr-TR" sz="3200" dirty="0" smtClean="0">
                <a:latin typeface="Comic Sans MS" pitchFamily="66" charset="0"/>
              </a:rPr>
              <a:t>ş</a:t>
            </a:r>
            <a:r>
              <a:rPr lang="tr-TR" sz="3200" dirty="0" smtClean="0">
                <a:latin typeface="Comic Sans MS" pitchFamily="66" charset="0"/>
                <a:cs typeface="Times New Roman" pitchFamily="18" charset="0"/>
              </a:rPr>
              <a:t>am ve Sa</a:t>
            </a:r>
            <a:r>
              <a:rPr lang="tr-TR" sz="3200" dirty="0" smtClean="0">
                <a:latin typeface="Comic Sans MS" pitchFamily="66" charset="0"/>
              </a:rPr>
              <a:t>ğ</a:t>
            </a:r>
            <a:r>
              <a:rPr lang="tr-TR" sz="3200" dirty="0" smtClean="0">
                <a:latin typeface="Comic Sans MS" pitchFamily="66" charset="0"/>
                <a:cs typeface="Times New Roman" pitchFamily="18" charset="0"/>
              </a:rPr>
              <a:t>l</a:t>
            </a:r>
            <a:r>
              <a:rPr lang="tr-TR" sz="3200" dirty="0" smtClean="0">
                <a:latin typeface="Comic Sans MS" pitchFamily="66" charset="0"/>
              </a:rPr>
              <a:t>ığ</a:t>
            </a:r>
            <a:r>
              <a:rPr lang="tr-TR" sz="3200" dirty="0" smtClean="0">
                <a:latin typeface="Comic Sans MS" pitchFamily="66" charset="0"/>
                <a:cs typeface="Times New Roman" pitchFamily="18" charset="0"/>
              </a:rPr>
              <a:t>a Sayg</a:t>
            </a:r>
            <a:r>
              <a:rPr lang="tr-TR" sz="3200" dirty="0" smtClean="0">
                <a:latin typeface="Comic Sans MS" pitchFamily="66" charset="0"/>
              </a:rPr>
              <a:t>ı</a:t>
            </a:r>
            <a:r>
              <a:rPr lang="tr-TR" sz="3200" dirty="0" smtClean="0">
                <a:latin typeface="Comic Sans MS" pitchFamily="66" charset="0"/>
                <a:cs typeface="Times New Roman" pitchFamily="18" charset="0"/>
              </a:rPr>
              <a:t> ve Özen Göstermemek                                                                             </a:t>
            </a:r>
          </a:p>
          <a:p>
            <a:pPr>
              <a:lnSpc>
                <a:spcPct val="90000"/>
              </a:lnSpc>
              <a:buFontTx/>
              <a:buNone/>
            </a:pPr>
            <a:r>
              <a:rPr lang="tr-TR" sz="3200" dirty="0" smtClean="0">
                <a:latin typeface="Comic Sans MS" pitchFamily="66" charset="0"/>
                <a:cs typeface="Times New Roman" pitchFamily="18" charset="0"/>
              </a:rPr>
              <a:t>4.3.</a:t>
            </a:r>
            <a:r>
              <a:rPr lang="tr-TR" sz="3200" dirty="0" smtClean="0">
                <a:latin typeface="Comic Sans MS" pitchFamily="66" charset="0"/>
              </a:rPr>
              <a:t> </a:t>
            </a:r>
            <a:r>
              <a:rPr lang="tr-TR" sz="3200" dirty="0" smtClean="0">
                <a:latin typeface="Comic Sans MS" pitchFamily="66" charset="0"/>
                <a:cs typeface="Times New Roman" pitchFamily="18" charset="0"/>
              </a:rPr>
              <a:t>Gerçek D</a:t>
            </a:r>
            <a:r>
              <a:rPr lang="tr-TR" sz="3200" dirty="0" smtClean="0">
                <a:latin typeface="Comic Sans MS" pitchFamily="66" charset="0"/>
              </a:rPr>
              <a:t>ışı</a:t>
            </a:r>
            <a:r>
              <a:rPr lang="tr-TR" sz="3200" dirty="0" smtClean="0">
                <a:latin typeface="Comic Sans MS" pitchFamily="66" charset="0"/>
                <a:cs typeface="Times New Roman" pitchFamily="18" charset="0"/>
              </a:rPr>
              <a:t> Rapor ve/veya Belge Düzenlemek                                                                                                      </a:t>
            </a:r>
          </a:p>
          <a:p>
            <a:pPr>
              <a:lnSpc>
                <a:spcPct val="90000"/>
              </a:lnSpc>
              <a:buFontTx/>
              <a:buNone/>
            </a:pPr>
            <a:r>
              <a:rPr lang="tr-TR" sz="3200" dirty="0" smtClean="0">
                <a:latin typeface="Comic Sans MS" pitchFamily="66" charset="0"/>
                <a:cs typeface="Times New Roman" pitchFamily="18" charset="0"/>
              </a:rPr>
              <a:t>4.4.</a:t>
            </a:r>
            <a:r>
              <a:rPr lang="tr-TR" sz="3200" dirty="0" smtClean="0">
                <a:latin typeface="Comic Sans MS" pitchFamily="66" charset="0"/>
              </a:rPr>
              <a:t> </a:t>
            </a:r>
            <a:r>
              <a:rPr lang="tr-TR" sz="3200" dirty="0" smtClean="0">
                <a:latin typeface="Comic Sans MS" pitchFamily="66" charset="0"/>
                <a:cs typeface="Times New Roman" pitchFamily="18" charset="0"/>
              </a:rPr>
              <a:t>Birden Fazla Yerde Serbest Hekimlik Yapmak                  </a:t>
            </a:r>
          </a:p>
          <a:p>
            <a:pPr>
              <a:lnSpc>
                <a:spcPct val="90000"/>
              </a:lnSpc>
              <a:buFontTx/>
              <a:buNone/>
            </a:pPr>
            <a:r>
              <a:rPr lang="tr-TR" sz="3200" dirty="0" smtClean="0">
                <a:latin typeface="Comic Sans MS" pitchFamily="66" charset="0"/>
                <a:cs typeface="Times New Roman" pitchFamily="18" charset="0"/>
              </a:rPr>
              <a:t>4.5.</a:t>
            </a:r>
            <a:r>
              <a:rPr lang="tr-TR" sz="3200" dirty="0" smtClean="0">
                <a:latin typeface="Comic Sans MS" pitchFamily="66" charset="0"/>
              </a:rPr>
              <a:t> </a:t>
            </a:r>
            <a:r>
              <a:rPr lang="tr-TR" sz="3200" dirty="0" smtClean="0">
                <a:latin typeface="Comic Sans MS" pitchFamily="66" charset="0"/>
                <a:cs typeface="Times New Roman" pitchFamily="18" charset="0"/>
              </a:rPr>
              <a:t>Acil Hastaya Bakmamak                                                    </a:t>
            </a:r>
          </a:p>
          <a:p>
            <a:pPr>
              <a:lnSpc>
                <a:spcPct val="90000"/>
              </a:lnSpc>
              <a:buFontTx/>
              <a:buNone/>
            </a:pPr>
            <a:r>
              <a:rPr lang="tr-TR" sz="3200" dirty="0" smtClean="0">
                <a:latin typeface="Comic Sans MS" pitchFamily="66" charset="0"/>
                <a:cs typeface="Times New Roman" pitchFamily="18" charset="0"/>
              </a:rPr>
              <a:t>4.6.</a:t>
            </a:r>
            <a:r>
              <a:rPr lang="tr-TR" sz="3200" dirty="0" smtClean="0">
                <a:latin typeface="Comic Sans MS" pitchFamily="66" charset="0"/>
              </a:rPr>
              <a:t> </a:t>
            </a:r>
            <a:r>
              <a:rPr lang="tr-TR" sz="3200" dirty="0" smtClean="0">
                <a:latin typeface="Comic Sans MS" pitchFamily="66" charset="0"/>
                <a:cs typeface="Times New Roman" pitchFamily="18" charset="0"/>
              </a:rPr>
              <a:t>Mesleki Bilgi ve Becerilerini İnsan Onuruna Ayk</a:t>
            </a:r>
            <a:r>
              <a:rPr lang="tr-TR" sz="3200" dirty="0" smtClean="0">
                <a:latin typeface="Comic Sans MS" pitchFamily="66" charset="0"/>
              </a:rPr>
              <a:t>ı</a:t>
            </a:r>
            <a:r>
              <a:rPr lang="tr-TR" sz="3200" dirty="0" smtClean="0">
                <a:latin typeface="Comic Sans MS" pitchFamily="66" charset="0"/>
                <a:cs typeface="Times New Roman" pitchFamily="18" charset="0"/>
              </a:rPr>
              <a:t>r</a:t>
            </a:r>
            <a:r>
              <a:rPr lang="tr-TR" sz="3200" dirty="0" smtClean="0">
                <a:latin typeface="Comic Sans MS" pitchFamily="66" charset="0"/>
              </a:rPr>
              <a:t>ı</a:t>
            </a:r>
          </a:p>
          <a:p>
            <a:pPr>
              <a:lnSpc>
                <a:spcPct val="90000"/>
              </a:lnSpc>
              <a:buFontTx/>
              <a:buNone/>
            </a:pPr>
            <a:r>
              <a:rPr lang="tr-TR" sz="3200" dirty="0" smtClean="0">
                <a:latin typeface="Comic Sans MS" pitchFamily="66" charset="0"/>
                <a:cs typeface="Times New Roman" pitchFamily="18" charset="0"/>
              </a:rPr>
              <a:t>      </a:t>
            </a:r>
            <a:r>
              <a:rPr lang="tr-TR" sz="3200" dirty="0" smtClean="0">
                <a:latin typeface="Comic Sans MS" pitchFamily="66" charset="0"/>
              </a:rPr>
              <a:t> </a:t>
            </a:r>
            <a:r>
              <a:rPr lang="tr-TR" sz="3200" dirty="0" smtClean="0">
                <a:latin typeface="Comic Sans MS" pitchFamily="66" charset="0"/>
                <a:cs typeface="Times New Roman" pitchFamily="18" charset="0"/>
              </a:rPr>
              <a:t>Biçimde Kullanmak                                                                                              </a:t>
            </a:r>
          </a:p>
          <a:p>
            <a:pPr>
              <a:lnSpc>
                <a:spcPct val="90000"/>
              </a:lnSpc>
              <a:buFontTx/>
              <a:buNone/>
            </a:pPr>
            <a:r>
              <a:rPr lang="tr-TR" sz="3200" dirty="0" smtClean="0">
                <a:latin typeface="Comic Sans MS" pitchFamily="66" charset="0"/>
                <a:cs typeface="Times New Roman" pitchFamily="18" charset="0"/>
              </a:rPr>
              <a:t>4.7.</a:t>
            </a:r>
            <a:r>
              <a:rPr lang="tr-TR" sz="3200" dirty="0" smtClean="0">
                <a:latin typeface="Comic Sans MS" pitchFamily="66" charset="0"/>
              </a:rPr>
              <a:t> </a:t>
            </a:r>
            <a:r>
              <a:rPr lang="tr-TR" sz="3200" dirty="0" smtClean="0">
                <a:latin typeface="Comic Sans MS" pitchFamily="66" charset="0"/>
                <a:cs typeface="Times New Roman" pitchFamily="18" charset="0"/>
              </a:rPr>
              <a:t>Bilimselli</a:t>
            </a:r>
            <a:r>
              <a:rPr lang="tr-TR" sz="3200" dirty="0" smtClean="0">
                <a:latin typeface="Comic Sans MS" pitchFamily="66" charset="0"/>
              </a:rPr>
              <a:t>ğ</a:t>
            </a:r>
            <a:r>
              <a:rPr lang="tr-TR" sz="3200" dirty="0" smtClean="0">
                <a:latin typeface="Comic Sans MS" pitchFamily="66" charset="0"/>
                <a:cs typeface="Times New Roman" pitchFamily="18" charset="0"/>
              </a:rPr>
              <a:t>i Kan</a:t>
            </a:r>
            <a:r>
              <a:rPr lang="tr-TR" sz="3200" dirty="0" smtClean="0">
                <a:latin typeface="Comic Sans MS" pitchFamily="66" charset="0"/>
              </a:rPr>
              <a:t>ı</a:t>
            </a:r>
            <a:r>
              <a:rPr lang="tr-TR" sz="3200" dirty="0" smtClean="0">
                <a:latin typeface="Comic Sans MS" pitchFamily="66" charset="0"/>
                <a:cs typeface="Times New Roman" pitchFamily="18" charset="0"/>
              </a:rPr>
              <a:t>tlanmam</a:t>
            </a:r>
            <a:r>
              <a:rPr lang="tr-TR" sz="3200" dirty="0" smtClean="0">
                <a:latin typeface="Comic Sans MS" pitchFamily="66" charset="0"/>
              </a:rPr>
              <a:t>ış</a:t>
            </a:r>
            <a:r>
              <a:rPr lang="tr-TR" sz="3200" dirty="0" smtClean="0">
                <a:latin typeface="Comic Sans MS" pitchFamily="66" charset="0"/>
                <a:cs typeface="Times New Roman" pitchFamily="18" charset="0"/>
              </a:rPr>
              <a:t> Yöntemlerle Tedavi</a:t>
            </a:r>
          </a:p>
          <a:p>
            <a:pPr>
              <a:lnSpc>
                <a:spcPct val="90000"/>
              </a:lnSpc>
              <a:buFontTx/>
              <a:buNone/>
            </a:pPr>
            <a:r>
              <a:rPr lang="tr-TR" sz="3200" dirty="0" smtClean="0">
                <a:latin typeface="Comic Sans MS" pitchFamily="66" charset="0"/>
                <a:cs typeface="Times New Roman" pitchFamily="18" charset="0"/>
              </a:rPr>
              <a:t>      </a:t>
            </a:r>
            <a:r>
              <a:rPr lang="tr-TR" sz="3200" dirty="0" smtClean="0">
                <a:latin typeface="Comic Sans MS" pitchFamily="66" charset="0"/>
              </a:rPr>
              <a:t> </a:t>
            </a:r>
            <a:r>
              <a:rPr lang="tr-TR" sz="3200" dirty="0" smtClean="0">
                <a:latin typeface="Comic Sans MS" pitchFamily="66" charset="0"/>
                <a:cs typeface="Times New Roman" pitchFamily="18" charset="0"/>
              </a:rPr>
              <a:t>Yapmak (İzinsiz Ara</a:t>
            </a:r>
            <a:r>
              <a:rPr lang="tr-TR" sz="3200" dirty="0" smtClean="0">
                <a:latin typeface="Comic Sans MS" pitchFamily="66" charset="0"/>
              </a:rPr>
              <a:t>ş</a:t>
            </a:r>
            <a:r>
              <a:rPr lang="tr-TR" sz="3200" dirty="0" smtClean="0">
                <a:latin typeface="Comic Sans MS" pitchFamily="66" charset="0"/>
                <a:cs typeface="Times New Roman" pitchFamily="18" charset="0"/>
              </a:rPr>
              <a:t>t</a:t>
            </a:r>
            <a:r>
              <a:rPr lang="tr-TR" sz="3200" dirty="0" smtClean="0">
                <a:latin typeface="Comic Sans MS" pitchFamily="66" charset="0"/>
              </a:rPr>
              <a:t>ı</a:t>
            </a:r>
            <a:r>
              <a:rPr lang="tr-TR" sz="3200" dirty="0" smtClean="0">
                <a:latin typeface="Comic Sans MS" pitchFamily="66" charset="0"/>
                <a:cs typeface="Times New Roman" pitchFamily="18" charset="0"/>
              </a:rPr>
              <a:t>rma Yapmak)</a:t>
            </a:r>
            <a:r>
              <a:rPr lang="tr-TR" sz="3200" b="1" dirty="0" smtClean="0">
                <a:latin typeface="Comic Sans MS" pitchFamily="66" charset="0"/>
                <a:cs typeface="Times New Roman" pitchFamily="18" charset="0"/>
              </a:rPr>
              <a:t>  </a:t>
            </a:r>
            <a:endParaRPr lang="tr-TR" sz="3200" b="1" dirty="0" smtClean="0">
              <a:latin typeface="Comic Sans MS" pitchFamily="66" charset="0"/>
            </a:endParaRPr>
          </a:p>
          <a:p>
            <a:endParaRPr lang="tr-TR" dirty="0"/>
          </a:p>
        </p:txBody>
      </p:sp>
    </p:spTree>
    <p:extLst>
      <p:ext uri="{BB962C8B-B14F-4D97-AF65-F5344CB8AC3E}">
        <p14:creationId xmlns:p14="http://schemas.microsoft.com/office/powerpoint/2010/main" val="41364858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609600" y="609600"/>
            <a:ext cx="7772400" cy="4648200"/>
          </a:xfrm>
        </p:spPr>
        <p:txBody>
          <a:bodyPr/>
          <a:lstStyle/>
          <a:p>
            <a:pPr algn="ctr">
              <a:buFontTx/>
              <a:buNone/>
            </a:pPr>
            <a:endParaRPr lang="tr-TR" sz="2800" b="1" smtClean="0">
              <a:latin typeface="Comic Sans MS" pitchFamily="66" charset="0"/>
              <a:cs typeface="Times New Roman" pitchFamily="18" charset="0"/>
            </a:endParaRPr>
          </a:p>
          <a:p>
            <a:pPr>
              <a:buFontTx/>
              <a:buNone/>
            </a:pPr>
            <a:r>
              <a:rPr lang="tr-TR" sz="2400" smtClean="0">
                <a:latin typeface="Comic Sans MS" pitchFamily="66" charset="0"/>
                <a:cs typeface="Times New Roman" pitchFamily="18" charset="0"/>
              </a:rPr>
              <a:t>4.8.</a:t>
            </a:r>
            <a:r>
              <a:rPr lang="tr-TR" sz="2400" smtClean="0">
                <a:latin typeface="Comic Sans MS" pitchFamily="66" charset="0"/>
              </a:rPr>
              <a:t> </a:t>
            </a:r>
            <a:r>
              <a:rPr lang="tr-TR" sz="2400" smtClean="0">
                <a:latin typeface="Comic Sans MS" pitchFamily="66" charset="0"/>
                <a:cs typeface="Times New Roman" pitchFamily="18" charset="0"/>
              </a:rPr>
              <a:t>Bilim D</a:t>
            </a:r>
            <a:r>
              <a:rPr lang="tr-TR" sz="2400" smtClean="0">
                <a:latin typeface="Comic Sans MS" pitchFamily="66" charset="0"/>
              </a:rPr>
              <a:t>ışı</a:t>
            </a:r>
            <a:r>
              <a:rPr lang="tr-TR" sz="2400" smtClean="0">
                <a:latin typeface="Comic Sans MS" pitchFamily="66" charset="0"/>
                <a:cs typeface="Times New Roman" pitchFamily="18" charset="0"/>
              </a:rPr>
              <a:t> Aldat</a:t>
            </a:r>
            <a:r>
              <a:rPr lang="tr-TR" sz="2400" smtClean="0">
                <a:latin typeface="Comic Sans MS" pitchFamily="66" charset="0"/>
              </a:rPr>
              <a:t>ı</a:t>
            </a:r>
            <a:r>
              <a:rPr lang="tr-TR" sz="2400" smtClean="0">
                <a:latin typeface="Comic Sans MS" pitchFamily="66" charset="0"/>
                <a:cs typeface="Times New Roman" pitchFamily="18" charset="0"/>
              </a:rPr>
              <a:t>c</a:t>
            </a:r>
            <a:r>
              <a:rPr lang="tr-TR" sz="2400" smtClean="0">
                <a:latin typeface="Comic Sans MS" pitchFamily="66" charset="0"/>
              </a:rPr>
              <a:t>ı</a:t>
            </a:r>
            <a:r>
              <a:rPr lang="tr-TR" sz="2400" smtClean="0">
                <a:latin typeface="Comic Sans MS" pitchFamily="66" charset="0"/>
                <a:cs typeface="Times New Roman" pitchFamily="18" charset="0"/>
              </a:rPr>
              <a:t> Nitelikte Tan</a:t>
            </a:r>
            <a:r>
              <a:rPr lang="tr-TR" sz="2400" smtClean="0">
                <a:latin typeface="Comic Sans MS" pitchFamily="66" charset="0"/>
              </a:rPr>
              <a:t>ı</a:t>
            </a:r>
            <a:r>
              <a:rPr lang="tr-TR" sz="2400" smtClean="0">
                <a:latin typeface="Comic Sans MS" pitchFamily="66" charset="0"/>
                <a:cs typeface="Times New Roman" pitchFamily="18" charset="0"/>
              </a:rPr>
              <a:t> ve Tedavi                                                                                                                          </a:t>
            </a:r>
          </a:p>
          <a:p>
            <a:pPr>
              <a:buFontTx/>
              <a:buNone/>
            </a:pPr>
            <a:r>
              <a:rPr lang="tr-TR" sz="2400" smtClean="0">
                <a:latin typeface="Comic Sans MS" pitchFamily="66" charset="0"/>
                <a:cs typeface="Times New Roman" pitchFamily="18" charset="0"/>
              </a:rPr>
              <a:t>      Uygulamas</a:t>
            </a:r>
            <a:r>
              <a:rPr lang="tr-TR" sz="2400" smtClean="0">
                <a:latin typeface="Comic Sans MS" pitchFamily="66" charset="0"/>
              </a:rPr>
              <a:t>ı</a:t>
            </a:r>
            <a:r>
              <a:rPr lang="tr-TR" sz="2400" smtClean="0">
                <a:latin typeface="Comic Sans MS" pitchFamily="66" charset="0"/>
                <a:cs typeface="Times New Roman" pitchFamily="18" charset="0"/>
              </a:rPr>
              <a:t> Yapmak (Şarlatanl</a:t>
            </a:r>
            <a:r>
              <a:rPr lang="tr-TR" sz="2400" smtClean="0">
                <a:latin typeface="Comic Sans MS" pitchFamily="66" charset="0"/>
              </a:rPr>
              <a:t>ı</a:t>
            </a:r>
            <a:r>
              <a:rPr lang="tr-TR" sz="2400" smtClean="0">
                <a:latin typeface="Comic Sans MS" pitchFamily="66" charset="0"/>
                <a:cs typeface="Times New Roman" pitchFamily="18" charset="0"/>
              </a:rPr>
              <a:t>k Yapmak)               </a:t>
            </a:r>
          </a:p>
          <a:p>
            <a:pPr>
              <a:buFontTx/>
              <a:buNone/>
            </a:pPr>
            <a:r>
              <a:rPr lang="tr-TR" sz="2400" smtClean="0">
                <a:latin typeface="Comic Sans MS" pitchFamily="66" charset="0"/>
                <a:cs typeface="Times New Roman" pitchFamily="18" charset="0"/>
              </a:rPr>
              <a:t>4.9.</a:t>
            </a:r>
            <a:r>
              <a:rPr lang="tr-TR" sz="2400" smtClean="0">
                <a:latin typeface="Comic Sans MS" pitchFamily="66" charset="0"/>
              </a:rPr>
              <a:t> </a:t>
            </a:r>
            <a:r>
              <a:rPr lang="tr-TR" sz="2400" smtClean="0">
                <a:latin typeface="Comic Sans MS" pitchFamily="66" charset="0"/>
                <a:cs typeface="Times New Roman" pitchFamily="18" charset="0"/>
              </a:rPr>
              <a:t>T</a:t>
            </a:r>
            <a:r>
              <a:rPr lang="tr-TR" sz="2400" smtClean="0">
                <a:latin typeface="Comic Sans MS" pitchFamily="66" charset="0"/>
              </a:rPr>
              <a:t>ı</a:t>
            </a:r>
            <a:r>
              <a:rPr lang="tr-TR" sz="2400" smtClean="0">
                <a:latin typeface="Comic Sans MS" pitchFamily="66" charset="0"/>
                <a:cs typeface="Times New Roman" pitchFamily="18" charset="0"/>
              </a:rPr>
              <a:t>bbi Etik İhlali Yapmak                                                               </a:t>
            </a:r>
          </a:p>
          <a:p>
            <a:pPr>
              <a:buFontTx/>
              <a:buNone/>
            </a:pPr>
            <a:r>
              <a:rPr lang="tr-TR" sz="2400" smtClean="0">
                <a:latin typeface="Comic Sans MS" pitchFamily="66" charset="0"/>
                <a:cs typeface="Times New Roman" pitchFamily="18" charset="0"/>
              </a:rPr>
              <a:t>4.10.</a:t>
            </a:r>
            <a:r>
              <a:rPr lang="tr-TR" sz="2400" smtClean="0">
                <a:latin typeface="Comic Sans MS" pitchFamily="66" charset="0"/>
              </a:rPr>
              <a:t> </a:t>
            </a:r>
            <a:r>
              <a:rPr lang="tr-TR" sz="2400" smtClean="0">
                <a:latin typeface="Comic Sans MS" pitchFamily="66" charset="0"/>
                <a:cs typeface="Times New Roman" pitchFamily="18" charset="0"/>
              </a:rPr>
              <a:t>T</a:t>
            </a:r>
            <a:r>
              <a:rPr lang="tr-TR" sz="2400" smtClean="0">
                <a:latin typeface="Comic Sans MS" pitchFamily="66" charset="0"/>
              </a:rPr>
              <a:t>ı</a:t>
            </a:r>
            <a:r>
              <a:rPr lang="tr-TR" sz="2400" smtClean="0">
                <a:latin typeface="Comic Sans MS" pitchFamily="66" charset="0"/>
                <a:cs typeface="Times New Roman" pitchFamily="18" charset="0"/>
              </a:rPr>
              <a:t>bbi İhmal ve/veya Hata Yapmak                                                   </a:t>
            </a:r>
          </a:p>
          <a:p>
            <a:pPr>
              <a:buFontTx/>
              <a:buNone/>
            </a:pPr>
            <a:r>
              <a:rPr lang="tr-TR" sz="2400" smtClean="0">
                <a:latin typeface="Comic Sans MS" pitchFamily="66" charset="0"/>
                <a:cs typeface="Times New Roman" pitchFamily="18" charset="0"/>
              </a:rPr>
              <a:t>4.11.</a:t>
            </a:r>
            <a:r>
              <a:rPr lang="tr-TR" sz="2400" smtClean="0">
                <a:latin typeface="Comic Sans MS" pitchFamily="66" charset="0"/>
              </a:rPr>
              <a:t> </a:t>
            </a:r>
            <a:r>
              <a:rPr lang="tr-TR" sz="2400" smtClean="0">
                <a:latin typeface="Comic Sans MS" pitchFamily="66" charset="0"/>
                <a:cs typeface="Times New Roman" pitchFamily="18" charset="0"/>
              </a:rPr>
              <a:t>Yasal Sürenin Üzerindeki Gebeli</a:t>
            </a:r>
            <a:r>
              <a:rPr lang="tr-TR" sz="2400" smtClean="0">
                <a:latin typeface="Comic Sans MS" pitchFamily="66" charset="0"/>
              </a:rPr>
              <a:t>ğ</a:t>
            </a:r>
            <a:r>
              <a:rPr lang="tr-TR" sz="2400" smtClean="0">
                <a:latin typeface="Comic Sans MS" pitchFamily="66" charset="0"/>
                <a:cs typeface="Times New Roman" pitchFamily="18" charset="0"/>
              </a:rPr>
              <a:t>i </a:t>
            </a:r>
            <a:r>
              <a:rPr lang="tr-TR" sz="2400" smtClean="0">
                <a:latin typeface="Comic Sans MS" pitchFamily="66" charset="0"/>
              </a:rPr>
              <a:t>  </a:t>
            </a:r>
          </a:p>
          <a:p>
            <a:pPr>
              <a:buFontTx/>
              <a:buNone/>
            </a:pPr>
            <a:r>
              <a:rPr lang="tr-TR" sz="2400" smtClean="0">
                <a:latin typeface="Comic Sans MS" pitchFamily="66" charset="0"/>
              </a:rPr>
              <a:t>       </a:t>
            </a:r>
            <a:r>
              <a:rPr lang="tr-TR" sz="2400" smtClean="0">
                <a:latin typeface="Comic Sans MS" pitchFamily="66" charset="0"/>
                <a:cs typeface="Times New Roman" pitchFamily="18" charset="0"/>
              </a:rPr>
              <a:t>Sonland</a:t>
            </a:r>
            <a:r>
              <a:rPr lang="tr-TR" sz="2400" smtClean="0">
                <a:latin typeface="Comic Sans MS" pitchFamily="66" charset="0"/>
              </a:rPr>
              <a:t>ı</a:t>
            </a:r>
            <a:r>
              <a:rPr lang="tr-TR" sz="2400" smtClean="0">
                <a:latin typeface="Comic Sans MS" pitchFamily="66" charset="0"/>
                <a:cs typeface="Times New Roman" pitchFamily="18" charset="0"/>
              </a:rPr>
              <a:t>rmak                  </a:t>
            </a:r>
          </a:p>
          <a:p>
            <a:pPr>
              <a:buFontTx/>
              <a:buNone/>
            </a:pPr>
            <a:r>
              <a:rPr lang="tr-TR" sz="2400" smtClean="0">
                <a:latin typeface="Comic Sans MS" pitchFamily="66" charset="0"/>
                <a:cs typeface="Times New Roman" pitchFamily="18" charset="0"/>
              </a:rPr>
              <a:t>4.12.</a:t>
            </a:r>
            <a:r>
              <a:rPr lang="tr-TR" sz="2400" smtClean="0">
                <a:latin typeface="Comic Sans MS" pitchFamily="66" charset="0"/>
              </a:rPr>
              <a:t> </a:t>
            </a:r>
            <a:r>
              <a:rPr lang="tr-TR" sz="2400" smtClean="0">
                <a:latin typeface="Comic Sans MS" pitchFamily="66" charset="0"/>
                <a:cs typeface="Times New Roman" pitchFamily="18" charset="0"/>
              </a:rPr>
              <a:t>Yasa D</a:t>
            </a:r>
            <a:r>
              <a:rPr lang="tr-TR" sz="2400" smtClean="0">
                <a:latin typeface="Comic Sans MS" pitchFamily="66" charset="0"/>
              </a:rPr>
              <a:t>ışı </a:t>
            </a:r>
            <a:r>
              <a:rPr lang="tr-TR" sz="2400" smtClean="0">
                <a:latin typeface="Comic Sans MS" pitchFamily="66" charset="0"/>
                <a:cs typeface="Times New Roman" pitchFamily="18" charset="0"/>
              </a:rPr>
              <a:t>Organ Nakli Ameliyat</a:t>
            </a:r>
            <a:r>
              <a:rPr lang="tr-TR" sz="2400" smtClean="0">
                <a:latin typeface="Comic Sans MS" pitchFamily="66" charset="0"/>
              </a:rPr>
              <a:t>ı</a:t>
            </a:r>
            <a:r>
              <a:rPr lang="tr-TR" sz="2400" smtClean="0">
                <a:latin typeface="Comic Sans MS" pitchFamily="66" charset="0"/>
                <a:cs typeface="Times New Roman" pitchFamily="18" charset="0"/>
              </a:rPr>
              <a:t> Yapmak                                 </a:t>
            </a:r>
            <a:endParaRPr lang="tr-TR" sz="2400" smtClean="0">
              <a:latin typeface="Comic Sans MS" pitchFamily="66" charset="0"/>
            </a:endParaRPr>
          </a:p>
          <a:p>
            <a:pPr>
              <a:buFontTx/>
              <a:buNone/>
            </a:pPr>
            <a:r>
              <a:rPr lang="tr-TR" sz="2400" smtClean="0">
                <a:latin typeface="Comic Sans MS" pitchFamily="66" charset="0"/>
                <a:cs typeface="Times New Roman" pitchFamily="18" charset="0"/>
              </a:rPr>
              <a:t>4.13.</a:t>
            </a:r>
            <a:r>
              <a:rPr lang="tr-TR" sz="2400" smtClean="0">
                <a:latin typeface="Comic Sans MS" pitchFamily="66" charset="0"/>
              </a:rPr>
              <a:t> </a:t>
            </a:r>
            <a:r>
              <a:rPr lang="tr-TR" sz="2400" smtClean="0">
                <a:latin typeface="Comic Sans MS" pitchFamily="66" charset="0"/>
                <a:cs typeface="Times New Roman" pitchFamily="18" charset="0"/>
              </a:rPr>
              <a:t>Cinsel Tacizde Bulunmak </a:t>
            </a:r>
            <a:endParaRPr lang="tr-TR" sz="2400" smtClean="0">
              <a:latin typeface="Comic Sans MS" pitchFamily="66" charset="0"/>
            </a:endParaRPr>
          </a:p>
        </p:txBody>
      </p:sp>
    </p:spTree>
    <p:extLst>
      <p:ext uri="{BB962C8B-B14F-4D97-AF65-F5344CB8AC3E}">
        <p14:creationId xmlns:p14="http://schemas.microsoft.com/office/powerpoint/2010/main" val="3262326603"/>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395288" y="792163"/>
            <a:ext cx="8242300" cy="5300662"/>
          </a:xfrm>
        </p:spPr>
        <p:txBody>
          <a:bodyPr/>
          <a:lstStyle/>
          <a:p>
            <a:pPr marL="0" indent="0" algn="ctr">
              <a:buFontTx/>
              <a:buNone/>
            </a:pPr>
            <a:r>
              <a:rPr lang="tr-TR" sz="2800" b="1" smtClean="0">
                <a:cs typeface="Times New Roman" pitchFamily="18" charset="0"/>
              </a:rPr>
              <a:t>İlgili Mevzuat</a:t>
            </a:r>
            <a:endParaRPr lang="tr-TR" sz="2800" smtClean="0">
              <a:cs typeface="Times New Roman" pitchFamily="18" charset="0"/>
            </a:endParaRPr>
          </a:p>
          <a:p>
            <a:pPr marL="0" indent="0"/>
            <a:r>
              <a:rPr lang="tr-TR" sz="2800" smtClean="0">
                <a:cs typeface="Times New Roman" pitchFamily="18" charset="0"/>
              </a:rPr>
              <a:t>1219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12 </a:t>
            </a:r>
            <a:endParaRPr lang="tr-TR" sz="2800" smtClean="0"/>
          </a:p>
          <a:p>
            <a:pPr marL="0" indent="0"/>
            <a:r>
              <a:rPr lang="tr-TR" sz="2800" smtClean="0">
                <a:cs typeface="Times New Roman" pitchFamily="18" charset="0"/>
              </a:rPr>
              <a:t>2119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8, 44</a:t>
            </a:r>
          </a:p>
          <a:p>
            <a:pPr marL="0" indent="0"/>
            <a:r>
              <a:rPr lang="tr-TR" sz="2800" smtClean="0">
                <a:cs typeface="Times New Roman" pitchFamily="18" charset="0"/>
              </a:rPr>
              <a:t>2238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7</a:t>
            </a:r>
          </a:p>
          <a:p>
            <a:pPr marL="0" indent="0"/>
            <a:r>
              <a:rPr lang="tr-TR" sz="2800" smtClean="0">
                <a:cs typeface="Times New Roman" pitchFamily="18" charset="0"/>
              </a:rPr>
              <a:t>2827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5</a:t>
            </a:r>
          </a:p>
          <a:p>
            <a:pPr marL="0" indent="0"/>
            <a:r>
              <a:rPr lang="tr-TR" sz="2800" smtClean="0">
                <a:cs typeface="Times New Roman" pitchFamily="18" charset="0"/>
              </a:rPr>
              <a:t>3359 Say</a:t>
            </a:r>
            <a:r>
              <a:rPr lang="tr-TR" sz="2800" smtClean="0"/>
              <a:t>ı</a:t>
            </a:r>
            <a:r>
              <a:rPr lang="tr-TR" sz="2800" smtClean="0">
                <a:cs typeface="Times New Roman" pitchFamily="18" charset="0"/>
              </a:rPr>
              <a:t>l</a:t>
            </a:r>
            <a:r>
              <a:rPr lang="tr-TR" sz="2800" smtClean="0"/>
              <a:t>ı</a:t>
            </a:r>
            <a:r>
              <a:rPr lang="tr-TR" sz="2800" smtClean="0">
                <a:cs typeface="Times New Roman" pitchFamily="18" charset="0"/>
              </a:rPr>
              <a:t> Yasa: 3/k </a:t>
            </a:r>
          </a:p>
          <a:p>
            <a:pPr marL="0" indent="0"/>
            <a:r>
              <a:rPr lang="tr-TR" sz="2800" smtClean="0">
                <a:cs typeface="Times New Roman" pitchFamily="18" charset="0"/>
              </a:rPr>
              <a:t>T</a:t>
            </a:r>
            <a:r>
              <a:rPr lang="tr-TR" sz="2800" smtClean="0"/>
              <a:t>ı</a:t>
            </a:r>
            <a:r>
              <a:rPr lang="tr-TR" sz="2800" smtClean="0">
                <a:cs typeface="Times New Roman" pitchFamily="18" charset="0"/>
              </a:rPr>
              <a:t>bbi Deontoloji Tüzüğü:2, 3, 4, 6, 10, 11, 13, 14, 16, 18, 19, 22, 23</a:t>
            </a:r>
          </a:p>
          <a:p>
            <a:pPr marL="0" indent="0"/>
            <a:r>
              <a:rPr lang="tr-TR" sz="2800" smtClean="0">
                <a:cs typeface="Times New Roman" pitchFamily="18" charset="0"/>
              </a:rPr>
              <a:t>Hekimlik Meslek Eti</a:t>
            </a:r>
            <a:r>
              <a:rPr lang="tr-TR" sz="2800" smtClean="0"/>
              <a:t>ğ</a:t>
            </a:r>
            <a:r>
              <a:rPr lang="tr-TR" sz="2800" smtClean="0">
                <a:cs typeface="Times New Roman" pitchFamily="18" charset="0"/>
              </a:rPr>
              <a:t>i Kurallar</a:t>
            </a:r>
            <a:r>
              <a:rPr lang="tr-TR" sz="2800" smtClean="0"/>
              <a:t>ı</a:t>
            </a:r>
            <a:r>
              <a:rPr lang="tr-TR" sz="2800" smtClean="0">
                <a:cs typeface="Times New Roman" pitchFamily="18" charset="0"/>
              </a:rPr>
              <a:t>:5-45, 46</a:t>
            </a:r>
          </a:p>
          <a:p>
            <a:pPr marL="0" indent="0"/>
            <a:r>
              <a:rPr lang="tr-TR" sz="2800" smtClean="0">
                <a:cs typeface="Times New Roman" pitchFamily="18" charset="0"/>
              </a:rPr>
              <a:t>Yay</a:t>
            </a:r>
            <a:r>
              <a:rPr lang="tr-TR" sz="2800" smtClean="0"/>
              <a:t>ı</a:t>
            </a:r>
            <a:r>
              <a:rPr lang="tr-TR" sz="2800" smtClean="0">
                <a:cs typeface="Times New Roman" pitchFamily="18" charset="0"/>
              </a:rPr>
              <a:t>n Eti</a:t>
            </a:r>
            <a:r>
              <a:rPr lang="tr-TR" sz="2800" smtClean="0"/>
              <a:t>ğ</a:t>
            </a:r>
            <a:r>
              <a:rPr lang="tr-TR" sz="2800" smtClean="0">
                <a:cs typeface="Times New Roman" pitchFamily="18" charset="0"/>
              </a:rPr>
              <a:t>i Kurallar</a:t>
            </a:r>
            <a:r>
              <a:rPr lang="tr-TR" sz="2800" smtClean="0"/>
              <a:t>ı</a:t>
            </a:r>
          </a:p>
        </p:txBody>
      </p:sp>
    </p:spTree>
    <p:extLst>
      <p:ext uri="{BB962C8B-B14F-4D97-AF65-F5344CB8AC3E}">
        <p14:creationId xmlns:p14="http://schemas.microsoft.com/office/powerpoint/2010/main" val="89630346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endParaRPr lang="en-US" dirty="0" smtClean="0"/>
          </a:p>
        </p:txBody>
      </p:sp>
      <p:sp>
        <p:nvSpPr>
          <p:cNvPr id="49155" name="Rectangle 3"/>
          <p:cNvSpPr>
            <a:spLocks noGrp="1" noChangeArrowheads="1"/>
          </p:cNvSpPr>
          <p:nvPr>
            <p:ph type="body" idx="1"/>
          </p:nvPr>
        </p:nvSpPr>
        <p:spPr/>
        <p:txBody>
          <a:bodyPr/>
          <a:lstStyle/>
          <a:p>
            <a:pPr eaLnBrk="1" hangingPunct="1">
              <a:lnSpc>
                <a:spcPct val="90000"/>
              </a:lnSpc>
            </a:pPr>
            <a:r>
              <a:rPr lang="tr-TR" sz="2800" smtClean="0">
                <a:solidFill>
                  <a:srgbClr val="0000FF"/>
                </a:solidFill>
                <a:latin typeface="Comic Sans MS" pitchFamily="66" charset="0"/>
              </a:rPr>
              <a:t>Disiplin soruşturması yapmak ve cezası vermekle onur kurulları yetkili kılınmıştır </a:t>
            </a:r>
          </a:p>
          <a:p>
            <a:pPr eaLnBrk="1" hangingPunct="1">
              <a:lnSpc>
                <a:spcPct val="90000"/>
              </a:lnSpc>
            </a:pPr>
            <a:r>
              <a:rPr lang="tr-TR" sz="2800" smtClean="0">
                <a:solidFill>
                  <a:srgbClr val="0000FF"/>
                </a:solidFill>
                <a:latin typeface="Comic Sans MS" pitchFamily="66" charset="0"/>
              </a:rPr>
              <a:t>Kusurlu eylemlerin yaptırımları:</a:t>
            </a:r>
          </a:p>
          <a:p>
            <a:pPr eaLnBrk="1" hangingPunct="1">
              <a:lnSpc>
                <a:spcPct val="90000"/>
              </a:lnSpc>
              <a:buFontTx/>
              <a:buNone/>
            </a:pPr>
            <a:r>
              <a:rPr lang="tr-TR" sz="2800" smtClean="0">
                <a:solidFill>
                  <a:srgbClr val="0000FF"/>
                </a:solidFill>
                <a:latin typeface="Comic Sans MS" pitchFamily="66" charset="0"/>
              </a:rPr>
              <a:t>   </a:t>
            </a:r>
            <a:r>
              <a:rPr lang="tr-TR" sz="2800" b="1" smtClean="0">
                <a:solidFill>
                  <a:srgbClr val="0000FF"/>
                </a:solidFill>
                <a:latin typeface="Comic Sans MS" pitchFamily="66" charset="0"/>
              </a:rPr>
              <a:t>a</a:t>
            </a:r>
            <a:r>
              <a:rPr lang="tr-TR" sz="2800" smtClean="0">
                <a:solidFill>
                  <a:srgbClr val="0000FF"/>
                </a:solidFill>
                <a:latin typeface="Comic Sans MS" pitchFamily="66" charset="0"/>
              </a:rPr>
              <a:t>) uyarı, </a:t>
            </a:r>
            <a:r>
              <a:rPr lang="tr-TR" sz="2800" b="1" smtClean="0">
                <a:solidFill>
                  <a:srgbClr val="0000FF"/>
                </a:solidFill>
                <a:latin typeface="Comic Sans MS" pitchFamily="66" charset="0"/>
              </a:rPr>
              <a:t>b</a:t>
            </a:r>
            <a:r>
              <a:rPr lang="tr-TR" sz="2800" smtClean="0">
                <a:solidFill>
                  <a:srgbClr val="0000FF"/>
                </a:solidFill>
                <a:latin typeface="Comic Sans MS" pitchFamily="66" charset="0"/>
              </a:rPr>
              <a:t>)  para, </a:t>
            </a:r>
            <a:r>
              <a:rPr lang="tr-TR" sz="2800" b="1" smtClean="0">
                <a:solidFill>
                  <a:srgbClr val="0000FF"/>
                </a:solidFill>
                <a:latin typeface="Comic Sans MS" pitchFamily="66" charset="0"/>
              </a:rPr>
              <a:t>c</a:t>
            </a:r>
            <a:r>
              <a:rPr lang="tr-TR" sz="2800" smtClean="0">
                <a:solidFill>
                  <a:srgbClr val="0000FF"/>
                </a:solidFill>
                <a:latin typeface="Comic Sans MS" pitchFamily="66" charset="0"/>
              </a:rPr>
              <a:t>) geçici olarak meslekten men ve </a:t>
            </a:r>
            <a:r>
              <a:rPr lang="tr-TR" sz="2800" b="1" smtClean="0">
                <a:solidFill>
                  <a:srgbClr val="0000FF"/>
                </a:solidFill>
                <a:latin typeface="Comic Sans MS" pitchFamily="66" charset="0"/>
              </a:rPr>
              <a:t>d</a:t>
            </a:r>
            <a:r>
              <a:rPr lang="tr-TR" sz="2800" smtClean="0">
                <a:solidFill>
                  <a:srgbClr val="0000FF"/>
                </a:solidFill>
                <a:latin typeface="Comic Sans MS" pitchFamily="66" charset="0"/>
              </a:rPr>
              <a:t>) oda bölgesinde çalışmanın yasaklanması cezaları</a:t>
            </a:r>
          </a:p>
          <a:p>
            <a:pPr eaLnBrk="1" hangingPunct="1">
              <a:lnSpc>
                <a:spcPct val="90000"/>
              </a:lnSpc>
              <a:buFontTx/>
              <a:buNone/>
            </a:pPr>
            <a:endParaRPr lang="tr-TR" sz="2800" smtClean="0">
              <a:solidFill>
                <a:srgbClr val="003366"/>
              </a:solidFill>
              <a:latin typeface="Comic Sans MS" pitchFamily="66" charset="0"/>
            </a:endParaRPr>
          </a:p>
          <a:p>
            <a:pPr eaLnBrk="1" hangingPunct="1">
              <a:lnSpc>
                <a:spcPct val="90000"/>
              </a:lnSpc>
              <a:buFontTx/>
              <a:buNone/>
            </a:pPr>
            <a:r>
              <a:rPr lang="tr-TR" sz="2800" smtClean="0">
                <a:solidFill>
                  <a:srgbClr val="003366"/>
                </a:solidFill>
                <a:latin typeface="Comic Sans MS" pitchFamily="66" charset="0"/>
              </a:rPr>
              <a:t>. </a:t>
            </a:r>
            <a:r>
              <a:rPr lang="tr-TR" sz="2800" b="1" smtClean="0">
                <a:solidFill>
                  <a:schemeClr val="accent2"/>
                </a:solidFill>
                <a:latin typeface="Comic Sans MS" pitchFamily="66" charset="0"/>
              </a:rPr>
              <a:t>TDB Dis. Yön. Madde 5-12</a:t>
            </a:r>
          </a:p>
          <a:p>
            <a:pPr eaLnBrk="1" hangingPunct="1">
              <a:lnSpc>
                <a:spcPct val="90000"/>
              </a:lnSpc>
              <a:buFontTx/>
              <a:buNone/>
            </a:pPr>
            <a:r>
              <a:rPr lang="tr-TR" sz="2800" smtClean="0">
                <a:solidFill>
                  <a:srgbClr val="0000FF"/>
                </a:solidFill>
              </a:rPr>
              <a:t> </a:t>
            </a:r>
          </a:p>
        </p:txBody>
      </p:sp>
    </p:spTree>
    <p:extLst>
      <p:ext uri="{BB962C8B-B14F-4D97-AF65-F5344CB8AC3E}">
        <p14:creationId xmlns:p14="http://schemas.microsoft.com/office/powerpoint/2010/main" val="1440455593"/>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395288" y="549275"/>
            <a:ext cx="8229600" cy="1143000"/>
          </a:xfrm>
        </p:spPr>
        <p:txBody>
          <a:bodyPr/>
          <a:lstStyle/>
          <a:p>
            <a:pPr algn="ctr" eaLnBrk="1" fontAlgn="auto" hangingPunct="1">
              <a:spcAft>
                <a:spcPts val="0"/>
              </a:spcAft>
              <a:defRPr/>
            </a:pPr>
            <a:r>
              <a:rPr lang="tr-TR" b="1" dirty="0" smtClean="0">
                <a:solidFill>
                  <a:srgbClr val="002060"/>
                </a:solidFill>
                <a:latin typeface="Comic Sans MS" pitchFamily="66" charset="0"/>
              </a:rPr>
              <a:t>KUSURLU DAVRANIŞ</a:t>
            </a:r>
          </a:p>
        </p:txBody>
      </p:sp>
      <p:sp>
        <p:nvSpPr>
          <p:cNvPr id="199683" name="Rectangle 3"/>
          <p:cNvSpPr>
            <a:spLocks noGrp="1" noChangeArrowheads="1"/>
          </p:cNvSpPr>
          <p:nvPr>
            <p:ph idx="1"/>
          </p:nvPr>
        </p:nvSpPr>
        <p:spPr>
          <a:xfrm>
            <a:off x="304800" y="1700213"/>
            <a:ext cx="8686800" cy="4321175"/>
          </a:xfrm>
        </p:spPr>
        <p:txBody>
          <a:bodyPr>
            <a:normAutofit/>
          </a:bodyPr>
          <a:lstStyle/>
          <a:p>
            <a:pPr eaLnBrk="1" fontAlgn="auto" hangingPunct="1">
              <a:lnSpc>
                <a:spcPct val="150000"/>
              </a:lnSpc>
              <a:spcAft>
                <a:spcPts val="0"/>
              </a:spcAft>
              <a:buFont typeface="Wingdings 2"/>
              <a:buChar char=""/>
              <a:defRPr/>
            </a:pPr>
            <a:r>
              <a:rPr lang="tr-TR" b="1" dirty="0" err="1" smtClean="0">
                <a:solidFill>
                  <a:schemeClr val="tx1"/>
                </a:solidFill>
                <a:latin typeface="Comic Sans MS" pitchFamily="66" charset="0"/>
              </a:rPr>
              <a:t>Tıbb</a:t>
            </a:r>
            <a:r>
              <a:rPr lang="en-US" b="1" dirty="0" smtClean="0">
                <a:solidFill>
                  <a:schemeClr val="tx1"/>
                </a:solidFill>
                <a:latin typeface="Comic Sans MS" pitchFamily="66" charset="0"/>
              </a:rPr>
              <a:t>î</a:t>
            </a:r>
            <a:r>
              <a:rPr lang="tr-TR" b="1" dirty="0" smtClean="0">
                <a:solidFill>
                  <a:schemeClr val="tx1"/>
                </a:solidFill>
                <a:latin typeface="Comic Sans MS" pitchFamily="66" charset="0"/>
              </a:rPr>
              <a:t> kusur, o günün genel kabul görmüş </a:t>
            </a:r>
            <a:r>
              <a:rPr lang="tr-TR" b="1" dirty="0" err="1" smtClean="0">
                <a:solidFill>
                  <a:schemeClr val="tx1"/>
                </a:solidFill>
                <a:latin typeface="Comic Sans MS" pitchFamily="66" charset="0"/>
              </a:rPr>
              <a:t>tıbb</a:t>
            </a:r>
            <a:r>
              <a:rPr lang="en-US" b="1" dirty="0" smtClean="0">
                <a:solidFill>
                  <a:schemeClr val="tx1"/>
                </a:solidFill>
                <a:latin typeface="Comic Sans MS" pitchFamily="66" charset="0"/>
              </a:rPr>
              <a:t>î</a:t>
            </a:r>
            <a:r>
              <a:rPr lang="tr-TR" b="1" dirty="0" smtClean="0">
                <a:solidFill>
                  <a:schemeClr val="tx1"/>
                </a:solidFill>
                <a:latin typeface="Comic Sans MS" pitchFamily="66" charset="0"/>
              </a:rPr>
              <a:t> uygulama standartları çerçevesinde ortalama bilgi düzeyi, beceri, dikkat ve özene sahip bir sağlık personelinin </a:t>
            </a:r>
            <a:r>
              <a:rPr lang="tr-TR" b="1" dirty="0" smtClean="0">
                <a:solidFill>
                  <a:srgbClr val="FFFF00"/>
                </a:solidFill>
                <a:latin typeface="Comic Sans MS" pitchFamily="66" charset="0"/>
              </a:rPr>
              <a:t>göstermesi gereken davranış şeklini GÖSTERMEMESİDİR. </a:t>
            </a:r>
            <a:endParaRPr lang="tr-TR" dirty="0" smtClean="0">
              <a:solidFill>
                <a:srgbClr val="FFFF00"/>
              </a:solidFill>
              <a:latin typeface="Comic Sans MS" pitchFamily="66" charset="0"/>
            </a:endParaRPr>
          </a:p>
        </p:txBody>
      </p:sp>
    </p:spTree>
    <p:extLst>
      <p:ext uri="{BB962C8B-B14F-4D97-AF65-F5344CB8AC3E}">
        <p14:creationId xmlns:p14="http://schemas.microsoft.com/office/powerpoint/2010/main" val="34683556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468313" y="692150"/>
            <a:ext cx="8229600" cy="1143000"/>
          </a:xfrm>
        </p:spPr>
        <p:txBody>
          <a:bodyPr/>
          <a:lstStyle/>
          <a:p>
            <a:pPr algn="ctr" eaLnBrk="1" fontAlgn="auto" hangingPunct="1">
              <a:spcAft>
                <a:spcPts val="0"/>
              </a:spcAft>
              <a:defRPr/>
            </a:pPr>
            <a:r>
              <a:rPr lang="tr-TR" b="1" smtClean="0">
                <a:solidFill>
                  <a:srgbClr val="002060"/>
                </a:solidFill>
                <a:latin typeface="Comic Sans MS" pitchFamily="66" charset="0"/>
              </a:rPr>
              <a:t>KUSURLU DAVRANIŞ</a:t>
            </a:r>
          </a:p>
        </p:txBody>
      </p:sp>
      <p:sp>
        <p:nvSpPr>
          <p:cNvPr id="200707" name="Rectangle 3"/>
          <p:cNvSpPr>
            <a:spLocks noGrp="1" noChangeArrowheads="1"/>
          </p:cNvSpPr>
          <p:nvPr>
            <p:ph idx="1"/>
          </p:nvPr>
        </p:nvSpPr>
        <p:spPr>
          <a:xfrm>
            <a:off x="323850" y="1916113"/>
            <a:ext cx="8496300" cy="4217987"/>
          </a:xfrm>
        </p:spPr>
        <p:txBody>
          <a:bodyPr>
            <a:normAutofit/>
          </a:bodyPr>
          <a:lstStyle/>
          <a:p>
            <a:pPr eaLnBrk="1" fontAlgn="auto" hangingPunct="1">
              <a:lnSpc>
                <a:spcPct val="120000"/>
              </a:lnSpc>
              <a:spcAft>
                <a:spcPts val="0"/>
              </a:spcAft>
              <a:buFont typeface="Wingdings 2"/>
              <a:buChar char=""/>
              <a:defRPr/>
            </a:pPr>
            <a:r>
              <a:rPr lang="tr-TR" b="1" dirty="0" smtClean="0">
                <a:solidFill>
                  <a:schemeClr val="tx1"/>
                </a:solidFill>
                <a:latin typeface="Comic Sans MS" pitchFamily="66" charset="0"/>
              </a:rPr>
              <a:t>Kusurlu davranış; sistemden ve/veya idareden veya sağlık ekibinden kaynaklanabileceği gibi, kişisel de olabilir.</a:t>
            </a:r>
          </a:p>
          <a:p>
            <a:pPr eaLnBrk="1" fontAlgn="auto" hangingPunct="1">
              <a:lnSpc>
                <a:spcPct val="120000"/>
              </a:lnSpc>
              <a:spcAft>
                <a:spcPts val="0"/>
              </a:spcAft>
              <a:buFont typeface="Wingdings 2"/>
              <a:buChar char=""/>
              <a:defRPr/>
            </a:pPr>
            <a:r>
              <a:rPr lang="tr-TR" b="1" dirty="0" smtClean="0">
                <a:solidFill>
                  <a:schemeClr val="tx1"/>
                </a:solidFill>
                <a:latin typeface="Comic Sans MS" pitchFamily="66" charset="0"/>
              </a:rPr>
              <a:t>Cezai sorumluluk </a:t>
            </a:r>
            <a:r>
              <a:rPr lang="tr-TR" b="1" dirty="0" err="1" smtClean="0">
                <a:solidFill>
                  <a:srgbClr val="FFFF00"/>
                </a:solidFill>
                <a:latin typeface="Comic Sans MS" pitchFamily="66" charset="0"/>
              </a:rPr>
              <a:t>Şahs</a:t>
            </a:r>
            <a:r>
              <a:rPr lang="en-US" b="1" dirty="0" smtClean="0">
                <a:solidFill>
                  <a:srgbClr val="FFFF00"/>
                </a:solidFill>
                <a:latin typeface="Comic Sans MS" pitchFamily="66" charset="0"/>
              </a:rPr>
              <a:t>î</a:t>
            </a:r>
            <a:r>
              <a:rPr lang="tr-TR" b="1" dirty="0" err="1" smtClean="0">
                <a:solidFill>
                  <a:srgbClr val="FFFF00"/>
                </a:solidFill>
                <a:latin typeface="Comic Sans MS" pitchFamily="66" charset="0"/>
              </a:rPr>
              <a:t>dir</a:t>
            </a:r>
            <a:r>
              <a:rPr lang="tr-TR" b="1" dirty="0" smtClean="0">
                <a:solidFill>
                  <a:srgbClr val="FFFF00"/>
                </a:solidFill>
                <a:latin typeface="Comic Sans MS" pitchFamily="66" charset="0"/>
              </a:rPr>
              <a:t>.</a:t>
            </a:r>
          </a:p>
          <a:p>
            <a:pPr eaLnBrk="1" fontAlgn="auto" hangingPunct="1">
              <a:lnSpc>
                <a:spcPct val="120000"/>
              </a:lnSpc>
              <a:spcAft>
                <a:spcPts val="0"/>
              </a:spcAft>
              <a:buFont typeface="Wingdings 2"/>
              <a:buChar char=""/>
              <a:defRPr/>
            </a:pPr>
            <a:r>
              <a:rPr lang="tr-TR" b="1" dirty="0" err="1" smtClean="0">
                <a:solidFill>
                  <a:schemeClr val="tx1"/>
                </a:solidFill>
                <a:latin typeface="Comic Sans MS" pitchFamily="66" charset="0"/>
              </a:rPr>
              <a:t>Tazm</a:t>
            </a:r>
            <a:r>
              <a:rPr lang="en-US" b="1" dirty="0" smtClean="0">
                <a:solidFill>
                  <a:schemeClr val="tx1"/>
                </a:solidFill>
                <a:latin typeface="Comic Sans MS" pitchFamily="66" charset="0"/>
              </a:rPr>
              <a:t>î</a:t>
            </a:r>
            <a:r>
              <a:rPr lang="tr-TR" b="1" dirty="0" err="1" smtClean="0">
                <a:solidFill>
                  <a:schemeClr val="tx1"/>
                </a:solidFill>
                <a:latin typeface="Comic Sans MS" pitchFamily="66" charset="0"/>
              </a:rPr>
              <a:t>nat</a:t>
            </a:r>
            <a:r>
              <a:rPr lang="tr-TR" b="1" dirty="0" smtClean="0">
                <a:solidFill>
                  <a:schemeClr val="tx1"/>
                </a:solidFill>
                <a:latin typeface="Comic Sans MS" pitchFamily="66" charset="0"/>
              </a:rPr>
              <a:t> sorumluluğu </a:t>
            </a:r>
            <a:r>
              <a:rPr lang="tr-TR" b="1" dirty="0" smtClean="0">
                <a:solidFill>
                  <a:srgbClr val="FFFF00"/>
                </a:solidFill>
                <a:latin typeface="Comic Sans MS" pitchFamily="66" charset="0"/>
              </a:rPr>
              <a:t>Kurumsaldır.</a:t>
            </a:r>
          </a:p>
          <a:p>
            <a:pPr eaLnBrk="1" fontAlgn="auto" hangingPunct="1">
              <a:lnSpc>
                <a:spcPct val="120000"/>
              </a:lnSpc>
              <a:spcAft>
                <a:spcPts val="0"/>
              </a:spcAft>
              <a:buFont typeface="Wingdings 2"/>
              <a:buChar char=""/>
              <a:defRPr/>
            </a:pPr>
            <a:r>
              <a:rPr lang="tr-TR" b="1" dirty="0" smtClean="0">
                <a:solidFill>
                  <a:schemeClr val="tx1"/>
                </a:solidFill>
                <a:latin typeface="Comic Sans MS" pitchFamily="66" charset="0"/>
              </a:rPr>
              <a:t>Ancak </a:t>
            </a:r>
            <a:r>
              <a:rPr lang="tr-TR" b="1" dirty="0" smtClean="0">
                <a:solidFill>
                  <a:srgbClr val="C00000"/>
                </a:solidFill>
                <a:latin typeface="Comic Sans MS" pitchFamily="66" charset="0"/>
              </a:rPr>
              <a:t>Kusursuz sorumluluk </a:t>
            </a:r>
            <a:r>
              <a:rPr lang="tr-TR" b="1" dirty="0" smtClean="0">
                <a:solidFill>
                  <a:schemeClr val="tx1"/>
                </a:solidFill>
                <a:latin typeface="Comic Sans MS" pitchFamily="66" charset="0"/>
              </a:rPr>
              <a:t>olabilir!  </a:t>
            </a:r>
            <a:endParaRPr lang="tr-TR" dirty="0" smtClean="0">
              <a:solidFill>
                <a:schemeClr val="tx1"/>
              </a:solidFill>
              <a:latin typeface="Comic Sans MS" pitchFamily="66" charset="0"/>
            </a:endParaRPr>
          </a:p>
        </p:txBody>
      </p:sp>
    </p:spTree>
    <p:extLst>
      <p:ext uri="{BB962C8B-B14F-4D97-AF65-F5344CB8AC3E}">
        <p14:creationId xmlns:p14="http://schemas.microsoft.com/office/powerpoint/2010/main" val="2228246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468313" y="1052513"/>
            <a:ext cx="8229600" cy="1143000"/>
          </a:xfrm>
          <a:solidFill>
            <a:schemeClr val="tx2">
              <a:lumMod val="75000"/>
            </a:schemeClr>
          </a:solidFill>
        </p:spPr>
        <p:txBody>
          <a:bodyPr/>
          <a:lstStyle/>
          <a:p>
            <a:pPr algn="ctr" eaLnBrk="1" fontAlgn="auto" hangingPunct="1">
              <a:spcAft>
                <a:spcPts val="0"/>
              </a:spcAft>
              <a:defRPr/>
            </a:pPr>
            <a:r>
              <a:rPr lang="tr-TR" b="1" dirty="0" smtClean="0">
                <a:solidFill>
                  <a:srgbClr val="002060"/>
                </a:solidFill>
                <a:latin typeface="Comic Sans MS" pitchFamily="66" charset="0"/>
              </a:rPr>
              <a:t>KUSURLU DAVRANIŞ KAYNAĞI</a:t>
            </a:r>
          </a:p>
        </p:txBody>
      </p:sp>
      <p:sp>
        <p:nvSpPr>
          <p:cNvPr id="35843" name="Rectangle 3"/>
          <p:cNvSpPr>
            <a:spLocks noGrp="1" noChangeArrowheads="1"/>
          </p:cNvSpPr>
          <p:nvPr>
            <p:ph idx="1"/>
          </p:nvPr>
        </p:nvSpPr>
        <p:spPr>
          <a:xfrm>
            <a:off x="457200" y="1989138"/>
            <a:ext cx="8229600" cy="4103687"/>
          </a:xfrm>
        </p:spPr>
        <p:txBody>
          <a:bodyPr/>
          <a:lstStyle/>
          <a:p>
            <a:pPr marL="0" indent="0" eaLnBrk="1" hangingPunct="1">
              <a:buFont typeface="Wingdings" pitchFamily="2" charset="2"/>
              <a:buNone/>
            </a:pPr>
            <a:endParaRPr lang="tr-TR" b="1" dirty="0" smtClean="0">
              <a:solidFill>
                <a:schemeClr val="tx1"/>
              </a:solidFill>
              <a:latin typeface="Comic Sans MS" pitchFamily="66" charset="0"/>
            </a:endParaRPr>
          </a:p>
          <a:p>
            <a:pPr marL="358775" lvl="2" indent="0" eaLnBrk="1" hangingPunct="1">
              <a:lnSpc>
                <a:spcPct val="120000"/>
              </a:lnSpc>
              <a:buFontTx/>
              <a:buChar char="•"/>
            </a:pPr>
            <a:r>
              <a:rPr lang="tr-TR" sz="3200" b="1" dirty="0" smtClean="0">
                <a:solidFill>
                  <a:schemeClr val="tx1"/>
                </a:solidFill>
                <a:latin typeface="Comic Sans MS" pitchFamily="66" charset="0"/>
              </a:rPr>
              <a:t>   Genel </a:t>
            </a:r>
            <a:r>
              <a:rPr lang="tr-TR" sz="3200" b="1" dirty="0" err="1" smtClean="0">
                <a:solidFill>
                  <a:schemeClr val="tx1"/>
                </a:solidFill>
                <a:latin typeface="Comic Sans MS" pitchFamily="66" charset="0"/>
              </a:rPr>
              <a:t>tıbb</a:t>
            </a:r>
            <a:r>
              <a:rPr lang="en-US" sz="3200" b="1" dirty="0" smtClean="0">
                <a:solidFill>
                  <a:schemeClr val="tx1"/>
                </a:solidFill>
                <a:latin typeface="Comic Sans MS" pitchFamily="66" charset="0"/>
              </a:rPr>
              <a:t>î</a:t>
            </a:r>
            <a:r>
              <a:rPr lang="tr-TR" sz="3200" b="1" dirty="0" smtClean="0">
                <a:solidFill>
                  <a:schemeClr val="tx1"/>
                </a:solidFill>
                <a:latin typeface="Comic Sans MS" pitchFamily="66" charset="0"/>
              </a:rPr>
              <a:t> uygulamalar</a:t>
            </a:r>
          </a:p>
          <a:p>
            <a:pPr marL="358775" lvl="2" indent="0" eaLnBrk="1" hangingPunct="1">
              <a:lnSpc>
                <a:spcPct val="120000"/>
              </a:lnSpc>
              <a:buFontTx/>
              <a:buChar char="•"/>
            </a:pPr>
            <a:r>
              <a:rPr lang="tr-TR" sz="3200" b="1" dirty="0" smtClean="0">
                <a:solidFill>
                  <a:schemeClr val="tx1"/>
                </a:solidFill>
                <a:latin typeface="Comic Sans MS" pitchFamily="66" charset="0"/>
              </a:rPr>
              <a:t>   Tanı</a:t>
            </a:r>
          </a:p>
          <a:p>
            <a:pPr marL="358775" lvl="2" indent="0" eaLnBrk="1" hangingPunct="1">
              <a:lnSpc>
                <a:spcPct val="120000"/>
              </a:lnSpc>
              <a:buFontTx/>
              <a:buChar char="•"/>
            </a:pPr>
            <a:r>
              <a:rPr lang="tr-TR" sz="3200" b="1" dirty="0" smtClean="0">
                <a:solidFill>
                  <a:schemeClr val="tx1"/>
                </a:solidFill>
                <a:latin typeface="Comic Sans MS" pitchFamily="66" charset="0"/>
              </a:rPr>
              <a:t>   Tedavi</a:t>
            </a:r>
          </a:p>
          <a:p>
            <a:pPr marL="358775" lvl="2" indent="0" eaLnBrk="1" hangingPunct="1">
              <a:lnSpc>
                <a:spcPct val="120000"/>
              </a:lnSpc>
              <a:buFontTx/>
              <a:buChar char="•"/>
            </a:pPr>
            <a:r>
              <a:rPr lang="tr-TR" sz="3200" b="1" dirty="0" smtClean="0">
                <a:solidFill>
                  <a:schemeClr val="tx1"/>
                </a:solidFill>
                <a:latin typeface="Comic Sans MS" pitchFamily="66" charset="0"/>
              </a:rPr>
              <a:t>   İlaç kullanımı</a:t>
            </a:r>
          </a:p>
          <a:p>
            <a:pPr marL="358775" lvl="2" indent="0" eaLnBrk="1" hangingPunct="1">
              <a:lnSpc>
                <a:spcPct val="120000"/>
              </a:lnSpc>
              <a:buFontTx/>
              <a:buChar char="•"/>
            </a:pPr>
            <a:r>
              <a:rPr lang="tr-TR" sz="3200" b="1" dirty="0" smtClean="0">
                <a:solidFill>
                  <a:schemeClr val="tx1"/>
                </a:solidFill>
                <a:latin typeface="Comic Sans MS" pitchFamily="66" charset="0"/>
              </a:rPr>
              <a:t>   </a:t>
            </a:r>
            <a:r>
              <a:rPr lang="tr-TR" sz="3200" b="1" dirty="0" err="1" smtClean="0">
                <a:solidFill>
                  <a:schemeClr val="tx1"/>
                </a:solidFill>
                <a:latin typeface="Comic Sans MS" pitchFamily="66" charset="0"/>
              </a:rPr>
              <a:t>Paramedikal</a:t>
            </a:r>
            <a:endParaRPr lang="tr-TR" dirty="0" smtClean="0">
              <a:solidFill>
                <a:schemeClr val="tx1"/>
              </a:solidFill>
              <a:latin typeface="Comic Sans MS" pitchFamily="66" charset="0"/>
            </a:endParaRPr>
          </a:p>
        </p:txBody>
      </p:sp>
    </p:spTree>
    <p:extLst>
      <p:ext uri="{BB962C8B-B14F-4D97-AF65-F5344CB8AC3E}">
        <p14:creationId xmlns:p14="http://schemas.microsoft.com/office/powerpoint/2010/main" val="1315135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395536" y="1268760"/>
            <a:ext cx="8229600" cy="1143000"/>
          </a:xfrm>
          <a:solidFill>
            <a:schemeClr val="tx2">
              <a:lumMod val="75000"/>
            </a:schemeClr>
          </a:solidFill>
        </p:spPr>
        <p:txBody>
          <a:bodyPr>
            <a:normAutofit fontScale="90000"/>
          </a:bodyPr>
          <a:lstStyle/>
          <a:p>
            <a:pPr algn="ctr" eaLnBrk="1" fontAlgn="auto" hangingPunct="1">
              <a:spcAft>
                <a:spcPts val="0"/>
              </a:spcAft>
              <a:defRPr/>
            </a:pPr>
            <a:r>
              <a:rPr lang="tr-TR" b="1" dirty="0" smtClean="0">
                <a:solidFill>
                  <a:srgbClr val="002060"/>
                </a:solidFill>
                <a:latin typeface="Comic Sans MS" pitchFamily="66" charset="0"/>
              </a:rPr>
              <a:t>KAYIT TUTMA VE SAKLAMA YÜKÜMLÜLÜĞÜ</a:t>
            </a:r>
          </a:p>
        </p:txBody>
      </p:sp>
      <p:sp>
        <p:nvSpPr>
          <p:cNvPr id="37891" name="Rectangle 3"/>
          <p:cNvSpPr>
            <a:spLocks noGrp="1" noChangeArrowheads="1"/>
          </p:cNvSpPr>
          <p:nvPr>
            <p:ph idx="1"/>
          </p:nvPr>
        </p:nvSpPr>
        <p:spPr>
          <a:xfrm>
            <a:off x="250825" y="2565400"/>
            <a:ext cx="8642350" cy="3455988"/>
          </a:xfrm>
        </p:spPr>
        <p:txBody>
          <a:bodyPr/>
          <a:lstStyle/>
          <a:p>
            <a:pPr eaLnBrk="1" hangingPunct="1">
              <a:lnSpc>
                <a:spcPct val="130000"/>
              </a:lnSpc>
            </a:pPr>
            <a:r>
              <a:rPr lang="tr-TR" b="1" dirty="0" smtClean="0">
                <a:solidFill>
                  <a:schemeClr val="tx1"/>
                </a:solidFill>
                <a:latin typeface="Comic Sans MS" pitchFamily="66" charset="0"/>
              </a:rPr>
              <a:t>Borçlar Hukuku’na göre </a:t>
            </a:r>
            <a:r>
              <a:rPr lang="tr-TR" b="1" dirty="0" smtClean="0">
                <a:solidFill>
                  <a:srgbClr val="FFFF00"/>
                </a:solidFill>
                <a:latin typeface="Comic Sans MS" pitchFamily="66" charset="0"/>
              </a:rPr>
              <a:t>hekimin </a:t>
            </a:r>
            <a:r>
              <a:rPr lang="tr-TR" b="1" dirty="0" smtClean="0">
                <a:solidFill>
                  <a:schemeClr val="tx1"/>
                </a:solidFill>
                <a:latin typeface="Comic Sans MS" pitchFamily="66" charset="0"/>
              </a:rPr>
              <a:t>sözleşmeden doğan yükümlülükleri arasında “</a:t>
            </a:r>
            <a:r>
              <a:rPr lang="tr-TR" b="1" dirty="0" smtClean="0">
                <a:solidFill>
                  <a:srgbClr val="FFFF00"/>
                </a:solidFill>
                <a:latin typeface="Comic Sans MS" pitchFamily="66" charset="0"/>
              </a:rPr>
              <a:t>Kayıt tutma ve kayıtları saklama” yükümlülüğü mevcuttur.</a:t>
            </a:r>
          </a:p>
        </p:txBody>
      </p:sp>
    </p:spTree>
    <p:extLst>
      <p:ext uri="{BB962C8B-B14F-4D97-AF65-F5344CB8AC3E}">
        <p14:creationId xmlns:p14="http://schemas.microsoft.com/office/powerpoint/2010/main" val="4226899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395536" y="404664"/>
            <a:ext cx="8229600" cy="1440160"/>
          </a:xfrm>
          <a:solidFill>
            <a:schemeClr val="tx2">
              <a:lumMod val="90000"/>
            </a:schemeClr>
          </a:solidFill>
        </p:spPr>
        <p:txBody>
          <a:bodyPr/>
          <a:lstStyle/>
          <a:p>
            <a:pPr algn="ctr" eaLnBrk="1" fontAlgn="auto" hangingPunct="1">
              <a:spcAft>
                <a:spcPts val="0"/>
              </a:spcAft>
              <a:defRPr/>
            </a:pPr>
            <a:r>
              <a:rPr lang="tr-TR" sz="4000" b="1" dirty="0" smtClean="0">
                <a:solidFill>
                  <a:srgbClr val="002060"/>
                </a:solidFill>
                <a:latin typeface="Comic Sans MS" pitchFamily="66" charset="0"/>
              </a:rPr>
              <a:t>KAYIT TUTMA VE SAKLAMA YÜKÜMLÜLÜĞÜ</a:t>
            </a:r>
          </a:p>
        </p:txBody>
      </p:sp>
      <p:sp>
        <p:nvSpPr>
          <p:cNvPr id="40963" name="Rectangle 3"/>
          <p:cNvSpPr>
            <a:spLocks noGrp="1" noChangeArrowheads="1"/>
          </p:cNvSpPr>
          <p:nvPr>
            <p:ph idx="1"/>
          </p:nvPr>
        </p:nvSpPr>
        <p:spPr>
          <a:xfrm>
            <a:off x="250825" y="1916113"/>
            <a:ext cx="8642350" cy="4608512"/>
          </a:xfrm>
        </p:spPr>
        <p:txBody>
          <a:bodyPr/>
          <a:lstStyle/>
          <a:p>
            <a:pPr marL="354013" indent="-354013" eaLnBrk="1" hangingPunct="1">
              <a:lnSpc>
                <a:spcPct val="110000"/>
              </a:lnSpc>
              <a:defRPr/>
            </a:pPr>
            <a:r>
              <a:rPr lang="tr-TR" b="1" dirty="0" smtClean="0">
                <a:solidFill>
                  <a:schemeClr val="tx1"/>
                </a:solidFill>
                <a:latin typeface="Comic Sans MS" pitchFamily="66" charset="0"/>
              </a:rPr>
              <a:t>Kamu kurumlarında “Yataklı Tedavi Kurumları İşletme Yönetmeliği ve Yataklı Tedavi Kurumları </a:t>
            </a:r>
            <a:r>
              <a:rPr lang="tr-TR" b="1" dirty="0" err="1" smtClean="0">
                <a:solidFill>
                  <a:schemeClr val="tx1"/>
                </a:solidFill>
                <a:latin typeface="Comic Sans MS" pitchFamily="66" charset="0"/>
              </a:rPr>
              <a:t>Tıbb</a:t>
            </a:r>
            <a:r>
              <a:rPr lang="en-US" sz="2800" dirty="0" smtClean="0">
                <a:solidFill>
                  <a:schemeClr val="tx1"/>
                </a:solidFill>
                <a:latin typeface="Comic Sans MS" pitchFamily="66" charset="0"/>
              </a:rPr>
              <a:t>î</a:t>
            </a:r>
            <a:r>
              <a:rPr lang="tr-TR" b="1" dirty="0" smtClean="0">
                <a:solidFill>
                  <a:schemeClr val="tx1"/>
                </a:solidFill>
                <a:latin typeface="Comic Sans MS" pitchFamily="66" charset="0"/>
              </a:rPr>
              <a:t> Kayıt ve Arşiv Hizmetleri Yönergesi” dikkate alınmalı</a:t>
            </a:r>
          </a:p>
          <a:p>
            <a:pPr eaLnBrk="1" hangingPunct="1">
              <a:lnSpc>
                <a:spcPct val="120000"/>
              </a:lnSpc>
              <a:defRPr/>
            </a:pPr>
            <a:r>
              <a:rPr lang="tr-TR" b="1" dirty="0" smtClean="0">
                <a:solidFill>
                  <a:schemeClr val="tx1"/>
                </a:solidFill>
                <a:latin typeface="Comic Sans MS" pitchFamily="66" charset="0"/>
              </a:rPr>
              <a:t>Özelde ise Özel Hastaneler Kanunu’nun 49. md. göre; </a:t>
            </a:r>
            <a:r>
              <a:rPr lang="tr-TR" b="1" dirty="0" err="1" smtClean="0">
                <a:solidFill>
                  <a:schemeClr val="tx1"/>
                </a:solidFill>
                <a:latin typeface="Comic Sans MS" pitchFamily="66" charset="0"/>
              </a:rPr>
              <a:t>Tıbb</a:t>
            </a:r>
            <a:r>
              <a:rPr lang="en-US" dirty="0" smtClean="0">
                <a:solidFill>
                  <a:schemeClr val="tx1"/>
                </a:solidFill>
                <a:latin typeface="Comic Sans MS" pitchFamily="66" charset="0"/>
              </a:rPr>
              <a:t>î </a:t>
            </a:r>
            <a:r>
              <a:rPr lang="tr-TR" dirty="0" smtClean="0">
                <a:solidFill>
                  <a:schemeClr val="tx1"/>
                </a:solidFill>
                <a:latin typeface="Comic Sans MS" pitchFamily="66" charset="0"/>
              </a:rPr>
              <a:t> b</a:t>
            </a:r>
            <a:r>
              <a:rPr lang="tr-TR" b="1" dirty="0" smtClean="0">
                <a:solidFill>
                  <a:schemeClr val="tx1"/>
                </a:solidFill>
                <a:latin typeface="Comic Sans MS" pitchFamily="66" charset="0"/>
              </a:rPr>
              <a:t>elgeler 20 yıl süre ile saklanmalıdır.</a:t>
            </a:r>
          </a:p>
        </p:txBody>
      </p:sp>
    </p:spTree>
    <p:extLst>
      <p:ext uri="{BB962C8B-B14F-4D97-AF65-F5344CB8AC3E}">
        <p14:creationId xmlns:p14="http://schemas.microsoft.com/office/powerpoint/2010/main" val="918249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395536" y="260648"/>
            <a:ext cx="8496944" cy="1440160"/>
          </a:xfrm>
          <a:solidFill>
            <a:schemeClr val="tx2">
              <a:lumMod val="90000"/>
            </a:schemeClr>
          </a:solidFill>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-1</a:t>
            </a:r>
          </a:p>
        </p:txBody>
      </p:sp>
      <p:sp>
        <p:nvSpPr>
          <p:cNvPr id="39939" name="Rectangle 3"/>
          <p:cNvSpPr>
            <a:spLocks noGrp="1" noChangeArrowheads="1"/>
          </p:cNvSpPr>
          <p:nvPr>
            <p:ph idx="1"/>
          </p:nvPr>
        </p:nvSpPr>
        <p:spPr>
          <a:xfrm>
            <a:off x="179388" y="1700213"/>
            <a:ext cx="8640762" cy="4433887"/>
          </a:xfrm>
        </p:spPr>
        <p:txBody>
          <a:bodyPr/>
          <a:lstStyle/>
          <a:p>
            <a:pPr marL="360363" indent="-360363" eaLnBrk="1" hangingPunct="1">
              <a:buFont typeface="Symbol" pitchFamily="18" charset="2"/>
              <a:buNone/>
              <a:tabLst>
                <a:tab pos="2700338" algn="l"/>
              </a:tabLst>
            </a:pPr>
            <a:r>
              <a:rPr lang="tr-TR" sz="3000" b="1" smtClean="0">
                <a:solidFill>
                  <a:srgbClr val="C00000"/>
                </a:solidFill>
                <a:latin typeface="Comic Sans MS" pitchFamily="66" charset="0"/>
                <a:sym typeface="Symbol" pitchFamily="18" charset="2"/>
              </a:rPr>
              <a:t>1- Acil hastaların kabulü ve müdahalesi</a:t>
            </a:r>
          </a:p>
          <a:p>
            <a:pPr marL="360363" indent="-360363" eaLnBrk="1" hangingPunct="1">
              <a:buFont typeface="Wingdings 3" pitchFamily="18" charset="2"/>
              <a:buNone/>
              <a:tabLst>
                <a:tab pos="2700338" algn="l"/>
              </a:tabLst>
            </a:pPr>
            <a:r>
              <a:rPr lang="tr-TR" sz="3000" smtClean="0">
                <a:solidFill>
                  <a:srgbClr val="C00000"/>
                </a:solidFill>
                <a:latin typeface="Comic Sans MS" pitchFamily="66" charset="0"/>
                <a:sym typeface="Wingdings 3" pitchFamily="18" charset="2"/>
              </a:rPr>
              <a:t>    </a:t>
            </a:r>
            <a:r>
              <a:rPr lang="tr-TR" sz="3000" smtClean="0">
                <a:solidFill>
                  <a:srgbClr val="C00000"/>
                </a:solidFill>
                <a:latin typeface="Comic Sans MS" pitchFamily="66" charset="0"/>
                <a:cs typeface="Times New Roman" pitchFamily="18" charset="0"/>
                <a:sym typeface="Wingdings 3" pitchFamily="18" charset="2"/>
              </a:rPr>
              <a:t>Kasten öldürmenin ihmal</a:t>
            </a:r>
            <a:r>
              <a:rPr lang="en-US" sz="3000" smtClean="0">
                <a:solidFill>
                  <a:srgbClr val="C00000"/>
                </a:solidFill>
                <a:latin typeface="Comic Sans MS" pitchFamily="66" charset="0"/>
              </a:rPr>
              <a:t>î</a:t>
            </a:r>
            <a:r>
              <a:rPr lang="tr-TR" sz="3000" smtClean="0">
                <a:solidFill>
                  <a:srgbClr val="C00000"/>
                </a:solidFill>
                <a:latin typeface="Comic Sans MS" pitchFamily="66" charset="0"/>
                <a:cs typeface="Times New Roman" pitchFamily="18" charset="0"/>
                <a:sym typeface="Wingdings 3" pitchFamily="18" charset="2"/>
              </a:rPr>
              <a:t> davranışla işlenmesi </a:t>
            </a:r>
          </a:p>
          <a:p>
            <a:pPr marL="360363" indent="-360363" eaLnBrk="1" hangingPunct="1">
              <a:buFont typeface="Wingdings 3" pitchFamily="18" charset="2"/>
              <a:buNone/>
              <a:tabLst>
                <a:tab pos="2700338" algn="l"/>
              </a:tabLst>
            </a:pPr>
            <a:r>
              <a:rPr lang="tr-TR" sz="3000" b="1" smtClean="0">
                <a:solidFill>
                  <a:srgbClr val="FFFF00"/>
                </a:solidFill>
                <a:latin typeface="Comic Sans MS" pitchFamily="66" charset="0"/>
                <a:cs typeface="Times New Roman" pitchFamily="18" charset="0"/>
                <a:sym typeface="Wingdings 3" pitchFamily="18" charset="2"/>
              </a:rPr>
              <a:t>TCK 83 /</a:t>
            </a:r>
            <a:r>
              <a:rPr lang="tr-TR" sz="3000" smtClean="0">
                <a:solidFill>
                  <a:srgbClr val="FFFF00"/>
                </a:solidFill>
                <a:latin typeface="Comic Sans MS" pitchFamily="66" charset="0"/>
                <a:cs typeface="Times New Roman" pitchFamily="18" charset="0"/>
                <a:sym typeface="Wingdings 3" pitchFamily="18" charset="2"/>
              </a:rPr>
              <a:t>1</a:t>
            </a:r>
            <a:r>
              <a:rPr lang="tr-TR" sz="3000" b="1" smtClean="0">
                <a:solidFill>
                  <a:srgbClr val="FFFF00"/>
                </a:solidFill>
                <a:latin typeface="Comic Sans MS" pitchFamily="66" charset="0"/>
                <a:cs typeface="Times New Roman" pitchFamily="18" charset="0"/>
                <a:sym typeface="Wingdings 3" pitchFamily="18" charset="2"/>
              </a:rPr>
              <a:t>. md: Kişinin yükümlü olduğu belli bir icrai davranışı gerçekleştirmemesi dolayısıyla meydana gelen ölüm neticesinden sorumlu tutulabilmesi için, bu neticenin oluşumuna sebebiyet veren yükümlülük ihmalinin icrai davranışa eşdeğer olması gerekir. </a:t>
            </a:r>
          </a:p>
        </p:txBody>
      </p:sp>
      <p:sp>
        <p:nvSpPr>
          <p:cNvPr id="39942"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6768FDD9-E4A1-4B5E-86C7-4E1052449B7A}" type="slidenum">
              <a:rPr lang="tr-TR" sz="1800" smtClean="0">
                <a:solidFill>
                  <a:srgbClr val="7030A0"/>
                </a:solidFill>
              </a:rPr>
              <a:pPr/>
              <a:t>52</a:t>
            </a:fld>
            <a:endParaRPr lang="tr-TR" sz="1800" smtClean="0">
              <a:solidFill>
                <a:srgbClr val="7030A0"/>
              </a:solidFill>
            </a:endParaRPr>
          </a:p>
        </p:txBody>
      </p:sp>
    </p:spTree>
    <p:extLst>
      <p:ext uri="{BB962C8B-B14F-4D97-AF65-F5344CB8AC3E}">
        <p14:creationId xmlns:p14="http://schemas.microsoft.com/office/powerpoint/2010/main" val="1235492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79512" y="260648"/>
            <a:ext cx="8784976" cy="1296144"/>
          </a:xfrm>
          <a:solidFill>
            <a:schemeClr val="tx2">
              <a:lumMod val="90000"/>
            </a:schemeClr>
          </a:solidFill>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-2</a:t>
            </a:r>
          </a:p>
        </p:txBody>
      </p:sp>
      <p:sp>
        <p:nvSpPr>
          <p:cNvPr id="40963" name="Rectangle 3"/>
          <p:cNvSpPr>
            <a:spLocks noGrp="1" noChangeArrowheads="1"/>
          </p:cNvSpPr>
          <p:nvPr>
            <p:ph idx="1"/>
          </p:nvPr>
        </p:nvSpPr>
        <p:spPr>
          <a:xfrm>
            <a:off x="179388" y="1773238"/>
            <a:ext cx="8461375" cy="4392612"/>
          </a:xfrm>
        </p:spPr>
        <p:txBody>
          <a:bodyPr/>
          <a:lstStyle/>
          <a:p>
            <a:pPr marL="360363" indent="-360363" eaLnBrk="1" hangingPunct="1">
              <a:lnSpc>
                <a:spcPct val="80000"/>
              </a:lnSpc>
              <a:buFont typeface="Wingdings 3" pitchFamily="18" charset="2"/>
              <a:buNone/>
              <a:tabLst>
                <a:tab pos="2700338" algn="l"/>
              </a:tabLst>
            </a:pPr>
            <a:r>
              <a:rPr lang="tr-TR" sz="2800" b="1" smtClean="0">
                <a:solidFill>
                  <a:srgbClr val="C00000"/>
                </a:solidFill>
                <a:latin typeface="Comic Sans MS" pitchFamily="66" charset="0"/>
                <a:sym typeface="Wingdings 3" pitchFamily="18" charset="2"/>
              </a:rPr>
              <a:t>2- Hasta muayene ve tedavisinin geciktirilmesi, savsaklanması (Acil Olgular)</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cs typeface="Times New Roman" pitchFamily="18" charset="0"/>
                <a:sym typeface="Wingdings 3" pitchFamily="18" charset="2"/>
              </a:rPr>
              <a:t>TCK 257/ 2. md:</a:t>
            </a:r>
            <a:r>
              <a:rPr lang="tr-TR" sz="2800" smtClean="0">
                <a:solidFill>
                  <a:srgbClr val="FFFF00"/>
                </a:solidFill>
                <a:latin typeface="Comic Sans MS" pitchFamily="66" charset="0"/>
                <a:cs typeface="Times New Roman" pitchFamily="18" charset="0"/>
                <a:sym typeface="Wingdings 3" pitchFamily="18" charset="2"/>
              </a:rPr>
              <a:t> </a:t>
            </a:r>
            <a:r>
              <a:rPr lang="tr-TR" sz="2800" b="1" smtClean="0">
                <a:solidFill>
                  <a:srgbClr val="FFFF00"/>
                </a:solidFill>
                <a:latin typeface="Comic Sans MS" pitchFamily="66" charset="0"/>
                <a:sym typeface="Wingdings 3" pitchFamily="18" charset="2"/>
              </a:rPr>
              <a:t>Görevi kötüye kullanma: [2] Kanunda ayrıca suç olarak tanımlanan hâller dışında, görevinin gereklerini yapmakta ihmal veya gecikme göstererek, kişilerin mağduriyetine veya kamunun zararına neden olan ya da kişilere haksız bir kazanç sağlayan kamu görevlisi, altı aydan iki yıla kadar hapis cezası ile cezalandırılır.</a:t>
            </a:r>
            <a:r>
              <a:rPr lang="tr-TR" sz="2800" b="1" i="1" smtClean="0">
                <a:solidFill>
                  <a:srgbClr val="FFFF00"/>
                </a:solidFill>
                <a:latin typeface="Comic Sans MS" pitchFamily="66" charset="0"/>
                <a:sym typeface="Wingdings 3" pitchFamily="18" charset="2"/>
              </a:rPr>
              <a:t>(Sulh Ceza)</a:t>
            </a:r>
            <a:r>
              <a:rPr lang="tr-TR" sz="2800" b="1" smtClean="0">
                <a:solidFill>
                  <a:srgbClr val="FFFF00"/>
                </a:solidFill>
                <a:latin typeface="Comic Sans MS" pitchFamily="66" charset="0"/>
                <a:sym typeface="Wingdings 3" pitchFamily="18" charset="2"/>
              </a:rPr>
              <a:t> </a:t>
            </a:r>
          </a:p>
        </p:txBody>
      </p:sp>
      <p:sp>
        <p:nvSpPr>
          <p:cNvPr id="40966"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AA54AB8B-7E05-4F51-A4CD-0BA6423FC3CB}" type="slidenum">
              <a:rPr lang="tr-TR" sz="1800" smtClean="0">
                <a:solidFill>
                  <a:srgbClr val="7030A0"/>
                </a:solidFill>
              </a:rPr>
              <a:pPr/>
              <a:t>53</a:t>
            </a:fld>
            <a:endParaRPr lang="tr-TR" sz="1800" smtClean="0">
              <a:solidFill>
                <a:srgbClr val="7030A0"/>
              </a:solidFill>
            </a:endParaRPr>
          </a:p>
        </p:txBody>
      </p:sp>
    </p:spTree>
    <p:extLst>
      <p:ext uri="{BB962C8B-B14F-4D97-AF65-F5344CB8AC3E}">
        <p14:creationId xmlns:p14="http://schemas.microsoft.com/office/powerpoint/2010/main" val="39992141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79512" y="260648"/>
            <a:ext cx="8784976" cy="1296144"/>
          </a:xfrm>
          <a:solidFill>
            <a:schemeClr val="tx2">
              <a:lumMod val="90000"/>
            </a:schemeClr>
          </a:solidFill>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-3</a:t>
            </a:r>
          </a:p>
        </p:txBody>
      </p:sp>
      <p:sp>
        <p:nvSpPr>
          <p:cNvPr id="41987" name="Rectangle 3"/>
          <p:cNvSpPr>
            <a:spLocks noGrp="1" noChangeArrowheads="1"/>
          </p:cNvSpPr>
          <p:nvPr>
            <p:ph idx="1"/>
          </p:nvPr>
        </p:nvSpPr>
        <p:spPr>
          <a:xfrm>
            <a:off x="323850" y="1628775"/>
            <a:ext cx="8316913" cy="4721225"/>
          </a:xfrm>
        </p:spPr>
        <p:txBody>
          <a:bodyPr/>
          <a:lstStyle/>
          <a:p>
            <a:pPr marL="360363" indent="-360363" eaLnBrk="1" hangingPunct="1">
              <a:lnSpc>
                <a:spcPct val="80000"/>
              </a:lnSpc>
              <a:buFont typeface="Wingdings 3" pitchFamily="18" charset="2"/>
              <a:buNone/>
              <a:tabLst>
                <a:tab pos="2700338" algn="l"/>
              </a:tabLst>
            </a:pPr>
            <a:r>
              <a:rPr lang="tr-TR" sz="2800" b="1" smtClean="0">
                <a:solidFill>
                  <a:srgbClr val="C00000"/>
                </a:solidFill>
                <a:latin typeface="Comic Sans MS" pitchFamily="66" charset="0"/>
                <a:sym typeface="Wingdings 3" pitchFamily="18" charset="2"/>
              </a:rPr>
              <a:t>3- Hastadan ücret istenmesi</a:t>
            </a:r>
          </a:p>
          <a:p>
            <a:pPr marL="360363" indent="-360363" eaLnBrk="1" hangingPunct="1">
              <a:lnSpc>
                <a:spcPct val="80000"/>
              </a:lnSpc>
              <a:buFont typeface="Wingdings 3" pitchFamily="18" charset="2"/>
              <a:buNone/>
              <a:tabLst>
                <a:tab pos="2700338" algn="l"/>
              </a:tabLst>
            </a:pPr>
            <a:r>
              <a:rPr lang="tr-TR" sz="2800" smtClean="0">
                <a:solidFill>
                  <a:srgbClr val="C00000"/>
                </a:solidFill>
                <a:latin typeface="Comic Sans MS" pitchFamily="66" charset="0"/>
                <a:ea typeface="Arial Unicode MS" pitchFamily="34" charset="-128"/>
                <a:cs typeface="Arial Unicode MS" pitchFamily="34" charset="-128"/>
                <a:sym typeface="Wingdings 3" pitchFamily="18" charset="2"/>
              </a:rPr>
              <a:t>Kişiyi hürriyetinden yoksun kılma </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cs typeface="Times New Roman" pitchFamily="18" charset="0"/>
                <a:sym typeface="Wingdings 3" pitchFamily="18" charset="2"/>
              </a:rPr>
              <a:t>TCK 109/1. md: Bir kimseyi hukuka aykırı olarak bir yere gitmek veya bir yerde kalmak hürriyetinden yoksun bırakan kişiye, bir yıldan beş yıla kadar hapis cezası verilir.</a:t>
            </a:r>
            <a:endParaRPr lang="tr-TR" sz="2800" b="1" smtClean="0">
              <a:solidFill>
                <a:srgbClr val="FFFF00"/>
              </a:solidFill>
              <a:latin typeface="Comic Sans MS" pitchFamily="66" charset="0"/>
              <a:sym typeface="Wingdings 3" pitchFamily="18" charset="2"/>
            </a:endParaRP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sym typeface="Wingdings 3" pitchFamily="18" charset="2"/>
              </a:rPr>
              <a:t>	2. md: …</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sym typeface="Wingdings 3" pitchFamily="18" charset="2"/>
              </a:rPr>
              <a:t>	3. md: …</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sym typeface="Wingdings 3" pitchFamily="18" charset="2"/>
              </a:rPr>
              <a:t>	4. md: …</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sym typeface="Wingdings 3" pitchFamily="18" charset="2"/>
              </a:rPr>
              <a:t>	5. md: …</a:t>
            </a:r>
          </a:p>
          <a:p>
            <a:pPr marL="360363" indent="-360363" eaLnBrk="1" hangingPunct="1">
              <a:lnSpc>
                <a:spcPct val="80000"/>
              </a:lnSpc>
              <a:buFont typeface="Wingdings 3" pitchFamily="18" charset="2"/>
              <a:buNone/>
              <a:tabLst>
                <a:tab pos="2700338" algn="l"/>
              </a:tabLst>
            </a:pPr>
            <a:r>
              <a:rPr lang="tr-TR" sz="2800" b="1" smtClean="0">
                <a:solidFill>
                  <a:srgbClr val="FFFF00"/>
                </a:solidFill>
                <a:latin typeface="Comic Sans MS" pitchFamily="66" charset="0"/>
                <a:sym typeface="Wingdings 3" pitchFamily="18" charset="2"/>
              </a:rPr>
              <a:t>	6. md: …</a:t>
            </a:r>
            <a:endParaRPr lang="tr-TR" sz="3000" b="1" smtClean="0">
              <a:solidFill>
                <a:srgbClr val="FFFF00"/>
              </a:solidFill>
              <a:latin typeface="Comic Sans MS" pitchFamily="66" charset="0"/>
              <a:cs typeface="Times New Roman" pitchFamily="18" charset="0"/>
              <a:sym typeface="Wingdings 3" pitchFamily="18" charset="2"/>
            </a:endParaRPr>
          </a:p>
        </p:txBody>
      </p:sp>
      <p:sp>
        <p:nvSpPr>
          <p:cNvPr id="41990"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1DEC4C29-ED9C-4EA9-81E4-C1EB09BA2137}" type="slidenum">
              <a:rPr lang="tr-TR" sz="1800" smtClean="0">
                <a:solidFill>
                  <a:srgbClr val="7030A0"/>
                </a:solidFill>
              </a:rPr>
              <a:pPr/>
              <a:t>54</a:t>
            </a:fld>
            <a:endParaRPr lang="tr-TR" sz="1800" smtClean="0">
              <a:solidFill>
                <a:srgbClr val="7030A0"/>
              </a:solidFill>
            </a:endParaRPr>
          </a:p>
        </p:txBody>
      </p:sp>
    </p:spTree>
    <p:extLst>
      <p:ext uri="{BB962C8B-B14F-4D97-AF65-F5344CB8AC3E}">
        <p14:creationId xmlns:p14="http://schemas.microsoft.com/office/powerpoint/2010/main" val="222538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79512" y="620688"/>
            <a:ext cx="8605464" cy="1296144"/>
          </a:xfrm>
          <a:solidFill>
            <a:schemeClr val="tx2">
              <a:lumMod val="90000"/>
            </a:schemeClr>
          </a:solidFill>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-4</a:t>
            </a:r>
          </a:p>
        </p:txBody>
      </p:sp>
      <p:sp>
        <p:nvSpPr>
          <p:cNvPr id="43011" name="Rectangle 3"/>
          <p:cNvSpPr>
            <a:spLocks noGrp="1" noChangeArrowheads="1"/>
          </p:cNvSpPr>
          <p:nvPr>
            <p:ph idx="1"/>
          </p:nvPr>
        </p:nvSpPr>
        <p:spPr>
          <a:xfrm>
            <a:off x="179388" y="1844675"/>
            <a:ext cx="8713787" cy="4392613"/>
          </a:xfrm>
        </p:spPr>
        <p:txBody>
          <a:bodyPr/>
          <a:lstStyle/>
          <a:p>
            <a:pPr marL="360363" indent="-360363" eaLnBrk="1" hangingPunct="1">
              <a:buFont typeface="Wingdings 3" pitchFamily="18" charset="2"/>
              <a:buNone/>
              <a:tabLst>
                <a:tab pos="2700338" algn="l"/>
              </a:tabLst>
            </a:pPr>
            <a:r>
              <a:rPr lang="tr-TR" sz="2800" b="1" smtClean="0">
                <a:solidFill>
                  <a:srgbClr val="C00000"/>
                </a:solidFill>
                <a:latin typeface="Comic Sans MS" pitchFamily="66" charset="0"/>
                <a:sym typeface="Wingdings 3" pitchFamily="18" charset="2"/>
              </a:rPr>
              <a:t>4- Reçete karşılığı kongre katılımı, promosyon, tıbb</a:t>
            </a:r>
            <a:r>
              <a:rPr lang="en-US" sz="2800" b="1" smtClean="0">
                <a:solidFill>
                  <a:srgbClr val="C00000"/>
                </a:solidFill>
                <a:latin typeface="Comic Sans MS" pitchFamily="66" charset="0"/>
              </a:rPr>
              <a:t>î</a:t>
            </a:r>
            <a:r>
              <a:rPr lang="tr-TR" sz="2800" b="1" smtClean="0">
                <a:solidFill>
                  <a:srgbClr val="C00000"/>
                </a:solidFill>
                <a:latin typeface="Comic Sans MS" pitchFamily="66" charset="0"/>
                <a:sym typeface="Wingdings 3" pitchFamily="18" charset="2"/>
              </a:rPr>
              <a:t> malzeme vb. maddi destekler alma </a:t>
            </a:r>
          </a:p>
          <a:p>
            <a:pPr marL="360363" indent="-360363" eaLnBrk="1" hangingPunct="1">
              <a:buFont typeface="Wingdings 3" pitchFamily="18" charset="2"/>
              <a:buNone/>
              <a:tabLst>
                <a:tab pos="2700338" algn="l"/>
              </a:tabLst>
            </a:pPr>
            <a:r>
              <a:rPr lang="tr-TR" sz="2800" b="1" smtClean="0">
                <a:solidFill>
                  <a:srgbClr val="C00000"/>
                </a:solidFill>
                <a:latin typeface="Comic Sans MS" pitchFamily="66" charset="0"/>
                <a:sym typeface="Wingdings 3" pitchFamily="18" charset="2"/>
              </a:rPr>
              <a:t>	Görevi kötüye kullanma:</a:t>
            </a:r>
            <a:r>
              <a:rPr lang="tr-TR" sz="2800" smtClean="0">
                <a:solidFill>
                  <a:srgbClr val="FFFF00"/>
                </a:solidFill>
                <a:latin typeface="Comic Sans MS" pitchFamily="66" charset="0"/>
                <a:sym typeface="Wingdings 3" pitchFamily="18" charset="2"/>
              </a:rPr>
              <a:t> </a:t>
            </a:r>
            <a:endParaRPr lang="tr-TR" sz="2800" smtClean="0">
              <a:latin typeface="Comic Sans MS" pitchFamily="66" charset="0"/>
              <a:sym typeface="Wingdings 3" pitchFamily="18" charset="2"/>
            </a:endParaRPr>
          </a:p>
          <a:p>
            <a:pPr marL="360363" indent="-360363" eaLnBrk="1" hangingPunct="1">
              <a:buFont typeface="Wingdings 3" pitchFamily="18" charset="2"/>
              <a:buNone/>
              <a:tabLst>
                <a:tab pos="2700338" algn="l"/>
              </a:tabLst>
            </a:pPr>
            <a:r>
              <a:rPr lang="tr-TR" sz="2800" b="1" smtClean="0">
                <a:solidFill>
                  <a:srgbClr val="FFFF00"/>
                </a:solidFill>
                <a:latin typeface="Comic Sans MS" pitchFamily="66" charset="0"/>
                <a:cs typeface="Times New Roman" pitchFamily="18" charset="0"/>
                <a:sym typeface="Wingdings 3" pitchFamily="18" charset="2"/>
              </a:rPr>
              <a:t>TCK  257/ </a:t>
            </a:r>
            <a:r>
              <a:rPr lang="tr-TR" sz="2800" b="1" smtClean="0">
                <a:solidFill>
                  <a:srgbClr val="FFFF00"/>
                </a:solidFill>
                <a:latin typeface="Comic Sans MS" pitchFamily="66" charset="0"/>
                <a:sym typeface="Wingdings 3" pitchFamily="18" charset="2"/>
              </a:rPr>
              <a:t>3. md: İrtikâp suçunu oluşturmadığı takdirde, görevinin gereklerine uygun davranması için veya bu nedenle kişilerden kendisine veya bir başkasına çıkar sağlayan kamu görevlisi, bir yıldan üç yıla hapis cezası ile cezalandırılır. </a:t>
            </a:r>
            <a:r>
              <a:rPr lang="tr-TR" sz="2800" b="1" i="1" smtClean="0">
                <a:solidFill>
                  <a:srgbClr val="FFFF00"/>
                </a:solidFill>
                <a:latin typeface="Comic Sans MS" pitchFamily="66" charset="0"/>
                <a:sym typeface="Wingdings 3" pitchFamily="18" charset="2"/>
              </a:rPr>
              <a:t>(Asliye Ceza)</a:t>
            </a:r>
          </a:p>
        </p:txBody>
      </p:sp>
      <p:sp>
        <p:nvSpPr>
          <p:cNvPr id="43014"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63516C2A-4BFC-40CB-8E1E-2567A47DA352}" type="slidenum">
              <a:rPr lang="tr-TR" sz="1800" smtClean="0">
                <a:solidFill>
                  <a:srgbClr val="7030A0"/>
                </a:solidFill>
              </a:rPr>
              <a:pPr/>
              <a:t>55</a:t>
            </a:fld>
            <a:endParaRPr lang="tr-TR" sz="1800" smtClean="0">
              <a:solidFill>
                <a:srgbClr val="7030A0"/>
              </a:solidFill>
            </a:endParaRPr>
          </a:p>
        </p:txBody>
      </p:sp>
    </p:spTree>
    <p:extLst>
      <p:ext uri="{BB962C8B-B14F-4D97-AF65-F5344CB8AC3E}">
        <p14:creationId xmlns:p14="http://schemas.microsoft.com/office/powerpoint/2010/main" val="5683196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79512" y="188640"/>
            <a:ext cx="8605464" cy="1152128"/>
          </a:xfrm>
          <a:solidFill>
            <a:schemeClr val="tx2">
              <a:lumMod val="90000"/>
            </a:schemeClr>
          </a:solidFill>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-5</a:t>
            </a:r>
          </a:p>
        </p:txBody>
      </p:sp>
      <p:sp>
        <p:nvSpPr>
          <p:cNvPr id="44035" name="Rectangle 3"/>
          <p:cNvSpPr>
            <a:spLocks noGrp="1" noChangeArrowheads="1"/>
          </p:cNvSpPr>
          <p:nvPr>
            <p:ph idx="1"/>
          </p:nvPr>
        </p:nvSpPr>
        <p:spPr>
          <a:xfrm>
            <a:off x="179388" y="1125538"/>
            <a:ext cx="8713787" cy="5327650"/>
          </a:xfrm>
        </p:spPr>
        <p:txBody>
          <a:bodyPr/>
          <a:lstStyle/>
          <a:p>
            <a:pPr marL="360363" indent="-360363" eaLnBrk="1" hangingPunct="1">
              <a:buFont typeface="Wingdings 2" pitchFamily="18" charset="2"/>
              <a:buNone/>
            </a:pPr>
            <a:r>
              <a:rPr lang="tr-TR" sz="2800" b="1" smtClean="0">
                <a:solidFill>
                  <a:srgbClr val="C00000"/>
                </a:solidFill>
                <a:latin typeface="Comic Sans MS" pitchFamily="66" charset="0"/>
                <a:sym typeface="Wingdings 3" pitchFamily="18" charset="2"/>
              </a:rPr>
              <a:t>5- İrtikâp </a:t>
            </a:r>
          </a:p>
          <a:p>
            <a:pPr marL="360363" indent="-360363" eaLnBrk="1" hangingPunct="1">
              <a:buFont typeface="Wingdings 2" pitchFamily="18" charset="2"/>
              <a:buNone/>
            </a:pPr>
            <a:r>
              <a:rPr lang="tr-TR" sz="2400" b="1" smtClean="0">
                <a:solidFill>
                  <a:srgbClr val="FFFF00"/>
                </a:solidFill>
                <a:latin typeface="Comic Sans MS" pitchFamily="66" charset="0"/>
                <a:sym typeface="Wingdings 3" pitchFamily="18" charset="2"/>
              </a:rPr>
              <a:t>TCK 250/1. md: Görevinin sağladığı nüfuzu kötüye kullanmak suretiyle kendisine veya başkasına yarar sağlanmasına veya bu yolda vaatte bulunulmasına bir kimseyi icbar eden kamu görevlisi, beş yıldan on yıla kadar hapis cezası ile cezalandırılır.</a:t>
            </a:r>
            <a:r>
              <a:rPr lang="tr-TR" sz="2400" b="1" i="1" smtClean="0">
                <a:solidFill>
                  <a:srgbClr val="FFFF00"/>
                </a:solidFill>
                <a:latin typeface="Comic Sans MS" pitchFamily="66" charset="0"/>
                <a:sym typeface="Wingdings 3" pitchFamily="18" charset="2"/>
              </a:rPr>
              <a:t>(Ağır Ceza)</a:t>
            </a:r>
          </a:p>
          <a:p>
            <a:pPr marL="360363" indent="-360363" eaLnBrk="1" hangingPunct="1">
              <a:buFont typeface="Wingdings 2" pitchFamily="18" charset="2"/>
              <a:buNone/>
            </a:pPr>
            <a:r>
              <a:rPr lang="tr-TR" sz="2400" b="1" smtClean="0">
                <a:solidFill>
                  <a:srgbClr val="FFFF00"/>
                </a:solidFill>
                <a:latin typeface="Comic Sans MS" pitchFamily="66" charset="0"/>
                <a:sym typeface="Wingdings 3" pitchFamily="18" charset="2"/>
              </a:rPr>
              <a:t/>
            </a:r>
            <a:br>
              <a:rPr lang="tr-TR" sz="2400" b="1" smtClean="0">
                <a:solidFill>
                  <a:srgbClr val="FFFF00"/>
                </a:solidFill>
                <a:latin typeface="Comic Sans MS" pitchFamily="66" charset="0"/>
                <a:sym typeface="Wingdings 3" pitchFamily="18" charset="2"/>
              </a:rPr>
            </a:br>
            <a:r>
              <a:rPr lang="tr-TR" sz="2400" b="1" smtClean="0">
                <a:solidFill>
                  <a:srgbClr val="FFFF00"/>
                </a:solidFill>
                <a:latin typeface="Comic Sans MS" pitchFamily="66" charset="0"/>
                <a:sym typeface="Wingdings 3" pitchFamily="18" charset="2"/>
              </a:rPr>
              <a:t>[2] Görevinin sağladığı güveni kötüye kullanmak suretiyle gerçekleştirdiği hileli davranışlarla, kendisine veya başkasına yarar sağlanmasına veya bu yolda vaatte bulunulmasına bir kimseyi ikna eden kamu görevlisi, üç yıldan beş yıla kadar hapis cezası ile cezalandırılır.</a:t>
            </a:r>
            <a:r>
              <a:rPr lang="tr-TR" sz="2400" b="1" i="1" smtClean="0">
                <a:solidFill>
                  <a:srgbClr val="FFFF00"/>
                </a:solidFill>
                <a:latin typeface="Comic Sans MS" pitchFamily="66" charset="0"/>
                <a:sym typeface="Wingdings 3" pitchFamily="18" charset="2"/>
              </a:rPr>
              <a:t>(Ağır Ceza)</a:t>
            </a:r>
          </a:p>
        </p:txBody>
      </p:sp>
      <p:sp>
        <p:nvSpPr>
          <p:cNvPr id="44038"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41D5EEBF-04B5-4E1D-818A-238BABC5B805}" type="slidenum">
              <a:rPr lang="tr-TR" sz="1800" smtClean="0">
                <a:solidFill>
                  <a:srgbClr val="7030A0"/>
                </a:solidFill>
              </a:rPr>
              <a:pPr/>
              <a:t>56</a:t>
            </a:fld>
            <a:endParaRPr lang="tr-TR" sz="1800" smtClean="0">
              <a:solidFill>
                <a:srgbClr val="7030A0"/>
              </a:solidFill>
            </a:endParaRPr>
          </a:p>
        </p:txBody>
      </p:sp>
    </p:spTree>
    <p:extLst>
      <p:ext uri="{BB962C8B-B14F-4D97-AF65-F5344CB8AC3E}">
        <p14:creationId xmlns:p14="http://schemas.microsoft.com/office/powerpoint/2010/main" val="4815064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79512" y="260648"/>
            <a:ext cx="8784976" cy="1296144"/>
          </a:xfrm>
        </p:spPr>
        <p:txBody>
          <a:bodyPr/>
          <a:lstStyle/>
          <a:p>
            <a:pPr algn="ctr" eaLnBrk="1" fontAlgn="auto" hangingPunct="1">
              <a:spcAft>
                <a:spcPts val="0"/>
              </a:spcAft>
              <a:defRPr/>
            </a:pPr>
            <a:r>
              <a:rPr lang="tr-TR" sz="3400" b="1" dirty="0" smtClean="0">
                <a:solidFill>
                  <a:srgbClr val="002060"/>
                </a:solidFill>
                <a:latin typeface="Comic Sans MS" pitchFamily="66" charset="0"/>
              </a:rPr>
              <a:t>UYGULAMADA KARŞILAŞILANLAR -6</a:t>
            </a:r>
          </a:p>
        </p:txBody>
      </p:sp>
      <p:sp>
        <p:nvSpPr>
          <p:cNvPr id="45059" name="Rectangle 3"/>
          <p:cNvSpPr>
            <a:spLocks noGrp="1" noChangeArrowheads="1"/>
          </p:cNvSpPr>
          <p:nvPr>
            <p:ph idx="1"/>
          </p:nvPr>
        </p:nvSpPr>
        <p:spPr>
          <a:xfrm>
            <a:off x="179388" y="1412875"/>
            <a:ext cx="8713787" cy="4895850"/>
          </a:xfrm>
        </p:spPr>
        <p:txBody>
          <a:bodyPr/>
          <a:lstStyle/>
          <a:p>
            <a:pPr marL="360363" indent="-360363" eaLnBrk="1" hangingPunct="1">
              <a:lnSpc>
                <a:spcPct val="80000"/>
              </a:lnSpc>
              <a:buFont typeface="Wingdings 3" pitchFamily="18" charset="2"/>
              <a:buNone/>
              <a:tabLst>
                <a:tab pos="2700338" algn="l"/>
              </a:tabLst>
            </a:pPr>
            <a:r>
              <a:rPr lang="tr-TR" sz="2800" b="1" smtClean="0">
                <a:solidFill>
                  <a:srgbClr val="C00000"/>
                </a:solidFill>
                <a:latin typeface="Comic Sans MS" pitchFamily="66" charset="0"/>
                <a:sym typeface="Wingdings 3" pitchFamily="18" charset="2"/>
              </a:rPr>
              <a:t>6- Sır saklama</a:t>
            </a:r>
          </a:p>
          <a:p>
            <a:pPr marL="360363" indent="-360363" eaLnBrk="1" hangingPunct="1">
              <a:lnSpc>
                <a:spcPct val="80000"/>
              </a:lnSpc>
              <a:buFont typeface="Wingdings 2" pitchFamily="18" charset="2"/>
              <a:buNone/>
              <a:tabLst>
                <a:tab pos="2700338" algn="l"/>
              </a:tabLst>
            </a:pPr>
            <a:r>
              <a:rPr lang="tr-TR" sz="2800" b="1" smtClean="0">
                <a:solidFill>
                  <a:srgbClr val="FFFF00"/>
                </a:solidFill>
                <a:latin typeface="Comic Sans MS" pitchFamily="66" charset="0"/>
                <a:sym typeface="Wingdings 3" pitchFamily="18" charset="2"/>
              </a:rPr>
              <a:t>TCK 258/1.md:</a:t>
            </a:r>
            <a:r>
              <a:rPr lang="tr-TR" sz="2800" smtClean="0">
                <a:solidFill>
                  <a:srgbClr val="FFFF00"/>
                </a:solidFill>
                <a:latin typeface="Comic Sans MS" pitchFamily="66" charset="0"/>
                <a:sym typeface="Wingdings 3" pitchFamily="18" charset="2"/>
              </a:rPr>
              <a:t> </a:t>
            </a:r>
            <a:r>
              <a:rPr lang="tr-TR" sz="2800" b="1" smtClean="0">
                <a:solidFill>
                  <a:srgbClr val="FFFF00"/>
                </a:solidFill>
                <a:latin typeface="Comic Sans MS" pitchFamily="66" charset="0"/>
                <a:sym typeface="Wingdings 3" pitchFamily="18" charset="2"/>
              </a:rPr>
              <a:t>Göreve ilişkin sırrın açıklanması: Görevi nedeniyle kendisine verilen veya aynı nedenle bilgi edindiği ve gizli kalması gereken belgeleri, kararları ve emirleri ve diğer tebligatı açıklayan veya yayınlayan veya ne suretle olursa olsun başkalarının bilgi edinmesini kolaylaştıran kamu görevlisine, bir yıldan dört yıla kadar hapis cezası verilir.</a:t>
            </a:r>
          </a:p>
          <a:p>
            <a:pPr marL="360363" indent="-360363" eaLnBrk="1" hangingPunct="1">
              <a:lnSpc>
                <a:spcPct val="80000"/>
              </a:lnSpc>
              <a:buFont typeface="Wingdings 2" pitchFamily="18" charset="2"/>
              <a:buNone/>
              <a:tabLst>
                <a:tab pos="2700338" algn="l"/>
              </a:tabLst>
            </a:pPr>
            <a:r>
              <a:rPr lang="tr-TR" sz="2800" b="1" smtClean="0">
                <a:solidFill>
                  <a:srgbClr val="FFFF00"/>
                </a:solidFill>
                <a:latin typeface="Comic Sans MS" pitchFamily="66" charset="0"/>
                <a:sym typeface="Wingdings 3" pitchFamily="18" charset="2"/>
              </a:rPr>
              <a:t/>
            </a:r>
            <a:br>
              <a:rPr lang="tr-TR" sz="2800" b="1" smtClean="0">
                <a:solidFill>
                  <a:srgbClr val="FFFF00"/>
                </a:solidFill>
                <a:latin typeface="Comic Sans MS" pitchFamily="66" charset="0"/>
                <a:sym typeface="Wingdings 3" pitchFamily="18" charset="2"/>
              </a:rPr>
            </a:br>
            <a:r>
              <a:rPr lang="tr-TR" sz="2800" b="1" smtClean="0">
                <a:solidFill>
                  <a:srgbClr val="FFFF00"/>
                </a:solidFill>
                <a:latin typeface="Comic Sans MS" pitchFamily="66" charset="0"/>
                <a:sym typeface="Wingdings 3" pitchFamily="18" charset="2"/>
              </a:rPr>
              <a:t>2. Kamu görevlisi sıfatı sona erdikten sonra, birinci fıkrada yazılı fiilleri işleyen kimseye de aynı ceza verilir.</a:t>
            </a:r>
            <a:r>
              <a:rPr lang="tr-TR" sz="2800" b="1" i="1" smtClean="0">
                <a:solidFill>
                  <a:srgbClr val="FFFF00"/>
                </a:solidFill>
                <a:latin typeface="Comic Sans MS" pitchFamily="66" charset="0"/>
                <a:sym typeface="Wingdings 3" pitchFamily="18" charset="2"/>
              </a:rPr>
              <a:t>(Asliye Ceza)</a:t>
            </a:r>
            <a:endParaRPr lang="tr-TR" sz="2800" b="1" smtClean="0">
              <a:latin typeface="Comic Sans MS" pitchFamily="66" charset="0"/>
              <a:sym typeface="Wingdings 3" pitchFamily="18" charset="2"/>
            </a:endParaRPr>
          </a:p>
        </p:txBody>
      </p:sp>
      <p:sp>
        <p:nvSpPr>
          <p:cNvPr id="45062" name="5 Slayt Numarası Yer Tutucusu"/>
          <p:cNvSpPr>
            <a:spLocks noGrp="1"/>
          </p:cNvSpPr>
          <p:nvPr>
            <p:ph type="sldNum" sz="quarter" idx="12"/>
          </p:nvPr>
        </p:nvSpPr>
        <p:spPr bwMode="auto">
          <a:xfrm>
            <a:off x="8229600" y="6308725"/>
            <a:ext cx="758825" cy="412750"/>
          </a:xfrm>
          <a:noFill/>
          <a:ln>
            <a:miter lim="800000"/>
            <a:headEnd/>
            <a:tailEnd/>
          </a:ln>
        </p:spPr>
        <p:txBody>
          <a:bodyPr wrap="square" lIns="91440" tIns="45720" rIns="91440" bIns="45720" numCol="1" anchor="t" anchorCtr="0" compatLnSpc="1">
            <a:prstTxWarp prst="textNoShape">
              <a:avLst/>
            </a:prstTxWarp>
          </a:bodyPr>
          <a:lstStyle/>
          <a:p>
            <a:fld id="{D53DE1A1-72FF-4A24-AD15-EDBCC34B4FDE}" type="slidenum">
              <a:rPr lang="tr-TR" sz="1800" smtClean="0">
                <a:solidFill>
                  <a:srgbClr val="7030A0"/>
                </a:solidFill>
              </a:rPr>
              <a:pPr/>
              <a:t>57</a:t>
            </a:fld>
            <a:endParaRPr lang="tr-TR" sz="1800" smtClean="0">
              <a:solidFill>
                <a:srgbClr val="7030A0"/>
              </a:solidFill>
            </a:endParaRPr>
          </a:p>
        </p:txBody>
      </p:sp>
    </p:spTree>
    <p:extLst>
      <p:ext uri="{BB962C8B-B14F-4D97-AF65-F5344CB8AC3E}">
        <p14:creationId xmlns:p14="http://schemas.microsoft.com/office/powerpoint/2010/main" val="296915716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1925</Words>
  <Application>Microsoft Office PowerPoint</Application>
  <PresentationFormat>Ekran Gösterisi (4:3)</PresentationFormat>
  <Paragraphs>307</Paragraphs>
  <Slides>57</Slides>
  <Notes>13</Notes>
  <HiddenSlides>0</HiddenSlides>
  <MMClips>0</MMClips>
  <ScaleCrop>false</ScaleCrop>
  <HeadingPairs>
    <vt:vector size="6" baseType="variant">
      <vt:variant>
        <vt:lpstr>Tema</vt:lpstr>
      </vt:variant>
      <vt:variant>
        <vt:i4>2</vt:i4>
      </vt:variant>
      <vt:variant>
        <vt:lpstr>Katıştırılmış OLE Hizmet Programları</vt:lpstr>
      </vt:variant>
      <vt:variant>
        <vt:i4>1</vt:i4>
      </vt:variant>
      <vt:variant>
        <vt:lpstr>Slayt Başlıkları</vt:lpstr>
      </vt:variant>
      <vt:variant>
        <vt:i4>57</vt:i4>
      </vt:variant>
    </vt:vector>
  </HeadingPairs>
  <TitlesOfParts>
    <vt:vector size="60" baseType="lpstr">
      <vt:lpstr>Ofis Teması</vt:lpstr>
      <vt:lpstr>Metro</vt:lpstr>
      <vt:lpstr>Klip</vt:lpstr>
      <vt:lpstr>HEKİMİN HUKUKİ SORUMLULUĞU</vt:lpstr>
      <vt:lpstr>Mesleki Uygulamalardan Doğan Sorumluluklar</vt:lpstr>
      <vt:lpstr>Yasalar Karşısında Hekimin Sorumlulukları    </vt:lpstr>
      <vt:lpstr>PowerPoint Sunusu</vt:lpstr>
      <vt:lpstr>PowerPoint Sunusu</vt:lpstr>
      <vt:lpstr>PowerPoint Sunusu</vt:lpstr>
      <vt:lpstr>PowerPoint Sunusu</vt:lpstr>
      <vt:lpstr>Hekimin sorumluluğundan   söz edebilmek için;</vt:lpstr>
      <vt:lpstr>TCK. Madde 4  </vt:lpstr>
      <vt:lpstr>1) CEZAİ SORUMLULUK</vt:lpstr>
      <vt:lpstr>PowerPoint Sunusu</vt:lpstr>
      <vt:lpstr>Taksir</vt:lpstr>
      <vt:lpstr>Kast</vt:lpstr>
      <vt:lpstr>PowerPoint Sunusu</vt:lpstr>
      <vt:lpstr>Dikkatsizlik  veya Tedbirsizlik  </vt:lpstr>
      <vt:lpstr> Meslekte Acemilik </vt:lpstr>
      <vt:lpstr> Yasa, Emir ve Yönetmeliklere Uymama </vt:lpstr>
      <vt:lpstr>2) HUKUKİ SORUMLULUK</vt:lpstr>
      <vt:lpstr>Hukuki Sorumluluk </vt:lpstr>
      <vt:lpstr>3) İDARİ SORUMLULUK</vt:lpstr>
      <vt:lpstr>İdari Sorumluluk</vt:lpstr>
      <vt:lpstr>4) MESLEKİ  SORUMLULUKLAR  (Meslek Odası, Uzmanlık Dernekleri vb. sivil yapılar açısından)</vt:lpstr>
      <vt:lpstr>Mesleki Sorumluluk </vt:lpstr>
      <vt:lpstr>Hekim, kamuda ya da serbest çalışmasına bakılmaksızın Hekimlik Meslek Kurallarına aykırı davranışı halinde </vt:lpstr>
      <vt:lpstr>Tabip Odası;</vt:lpstr>
      <vt:lpstr>Tabip Odasının Görevleri arasında;</vt:lpstr>
      <vt:lpstr>Her hekim, çalıştığı bölgedeki Tabip Odası’na en geç bir ay içinde üye olmaya ve üyelik görevlerini yerine getirmeye zorunludur.</vt:lpstr>
      <vt:lpstr>Tabip Odaları, üyeleri olan hekimlerin oluşturduğu Genel Kurulda, kendi aralarından seçilen organlar vasıtası ile yönetilir.</vt:lpstr>
      <vt:lpstr>Tabip Odaları zorunlu organları;</vt:lpstr>
      <vt:lpstr>Sadece kamuda çalışsa dahi, hekimin Tabip Odalarına üyeliği;</vt:lpstr>
      <vt:lpstr>Hekim, mesleki çalışmasında;</vt:lpstr>
      <vt:lpstr>Kötü hekimlik uygulaması; Türk Ceza Kanununda düzenlenmiş taksirli suçtur;</vt:lpstr>
      <vt:lpstr>Bu fiilin işlenmesi halinde;</vt:lpstr>
      <vt:lpstr>Kötü hekimlik uygulaması sonucu “ölüm” ise uygulanacak olan; Türk Ceza Kanunu 455.maddesinde;</vt:lpstr>
      <vt:lpstr>TTB Disiplin Yönetmeliği</vt:lpstr>
      <vt:lpstr>PowerPoint Sunusu</vt:lpstr>
      <vt:lpstr>1. DEONTOLOJİYE AYKIRI DAVRANMAK  </vt:lpstr>
      <vt:lpstr>PowerPoint Sunusu</vt:lpstr>
      <vt:lpstr>2. MEVZUATA AYKIRI DAVRANMAK                                                                                     </vt:lpstr>
      <vt:lpstr>PowerPoint Sunusu</vt:lpstr>
      <vt:lpstr>3. HAKSIZ ÇIKAR SAĞLAMAK </vt:lpstr>
      <vt:lpstr>PowerPoint Sunusu</vt:lpstr>
      <vt:lpstr>4. HASTA HAKLARINI İHLAL ETMEK</vt:lpstr>
      <vt:lpstr>PowerPoint Sunusu</vt:lpstr>
      <vt:lpstr>PowerPoint Sunusu</vt:lpstr>
      <vt:lpstr>PowerPoint Sunusu</vt:lpstr>
      <vt:lpstr>KUSURLU DAVRANIŞ</vt:lpstr>
      <vt:lpstr>KUSURLU DAVRANIŞ</vt:lpstr>
      <vt:lpstr>KUSURLU DAVRANIŞ KAYNAĞI</vt:lpstr>
      <vt:lpstr>KAYIT TUTMA VE SAKLAMA YÜKÜMLÜLÜĞÜ</vt:lpstr>
      <vt:lpstr>KAYIT TUTMA VE SAKLAMA YÜKÜMLÜLÜĞÜ</vt:lpstr>
      <vt:lpstr>UYGULAMADA KARŞILAŞILANLAR -1</vt:lpstr>
      <vt:lpstr>UYGULAMADA KARŞILAŞILANLAR -2</vt:lpstr>
      <vt:lpstr>UYGULAMADA KARŞILAŞILANLAR -3</vt:lpstr>
      <vt:lpstr>UYGULAMADA KARŞILAŞILANLAR -4</vt:lpstr>
      <vt:lpstr>UYGULAMADA KARŞILAŞILANLAR -5</vt:lpstr>
      <vt:lpstr>UYGULAMADA KARŞILAŞILANLAR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HEKİMİN HUKUKİ SORUMLULUĞU</dc:title>
  <dc:creator>Acer</dc:creator>
  <cp:lastModifiedBy>Acer</cp:lastModifiedBy>
  <cp:revision>1</cp:revision>
  <dcterms:created xsi:type="dcterms:W3CDTF">2020-03-03T07:37:32Z</dcterms:created>
  <dcterms:modified xsi:type="dcterms:W3CDTF">2020-03-03T07:45:29Z</dcterms:modified>
</cp:coreProperties>
</file>